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449" r:id="rId2"/>
    <p:sldId id="480" r:id="rId3"/>
    <p:sldId id="574" r:id="rId4"/>
    <p:sldId id="575" r:id="rId5"/>
    <p:sldId id="602" r:id="rId6"/>
    <p:sldId id="576" r:id="rId7"/>
    <p:sldId id="577" r:id="rId8"/>
    <p:sldId id="578" r:id="rId9"/>
    <p:sldId id="579" r:id="rId10"/>
    <p:sldId id="591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9" r:id="rId22"/>
    <p:sldId id="590" r:id="rId23"/>
    <p:sldId id="593" r:id="rId24"/>
    <p:sldId id="594" r:id="rId25"/>
    <p:sldId id="592" r:id="rId26"/>
    <p:sldId id="595" r:id="rId27"/>
    <p:sldId id="596" r:id="rId28"/>
    <p:sldId id="597" r:id="rId29"/>
    <p:sldId id="598" r:id="rId30"/>
    <p:sldId id="601" r:id="rId31"/>
    <p:sldId id="603" r:id="rId32"/>
    <p:sldId id="600" r:id="rId33"/>
    <p:sldId id="604" r:id="rId34"/>
    <p:sldId id="605" r:id="rId3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GY" initials="J" lastIdx="1" clrIdx="0">
    <p:extLst>
      <p:ext uri="{19B8F6BF-5375-455C-9EA6-DF929625EA0E}">
        <p15:presenceInfo xmlns:p15="http://schemas.microsoft.com/office/powerpoint/2012/main" userId="JGY" providerId="None"/>
      </p:ext>
    </p:extLst>
  </p:cmAuthor>
  <p:cmAuthor id="2" name="규열 정" initials="규정" lastIdx="8" clrIdx="1">
    <p:extLst>
      <p:ext uri="{19B8F6BF-5375-455C-9EA6-DF929625EA0E}">
        <p15:presenceInfo xmlns:p15="http://schemas.microsoft.com/office/powerpoint/2012/main" userId="336b631aa1f411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EBBE3"/>
    <a:srgbClr val="0077BB"/>
    <a:srgbClr val="FF7043"/>
    <a:srgbClr val="BBBBBB"/>
    <a:srgbClr val="EE3377"/>
    <a:srgbClr val="079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7471" autoAdjust="0"/>
  </p:normalViewPr>
  <p:slideViewPr>
    <p:cSldViewPr>
      <p:cViewPr varScale="1">
        <p:scale>
          <a:sx n="100" d="100"/>
          <a:sy n="100" d="100"/>
        </p:scale>
        <p:origin x="10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5BF95-9674-4AD9-9C79-594932E5DA65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45755-919B-47ED-8D88-DB115CB942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09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02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1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63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92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4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64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09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85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69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91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3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26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0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53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41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19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44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5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37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4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6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0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7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0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5755-919B-47ED-8D88-DB115CB942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0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914400" y="1988843"/>
            <a:ext cx="10363200" cy="1362075"/>
          </a:xfrm>
        </p:spPr>
        <p:txBody>
          <a:bodyPr anchor="t"/>
          <a:lstStyle>
            <a:lvl1pPr algn="ctr">
              <a:defRPr sz="3200" b="1" cap="all" baseline="0">
                <a:solidFill>
                  <a:srgbClr val="139CB7"/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23622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437085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3"/>
            <a:ext cx="2844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3"/>
            <a:ext cx="3860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3"/>
            <a:ext cx="2844800" cy="244475"/>
          </a:xfrm>
        </p:spPr>
        <p:txBody>
          <a:bodyPr/>
          <a:lstStyle>
            <a:lvl1pPr>
              <a:defRPr smtClean="0">
                <a:solidFill>
                  <a:srgbClr val="437085"/>
                </a:solidFill>
              </a:defRPr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9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9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14400" y="914400"/>
            <a:ext cx="103632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 anchor="b"/>
          <a:lstStyle>
            <a:lvl1pPr>
              <a:defRPr smtClean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752600"/>
            <a:ext cx="10363200" cy="48768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38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81000"/>
            <a:ext cx="10769600" cy="990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10363200" cy="2362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67200"/>
            <a:ext cx="10363200" cy="2362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 algn="l">
              <a:defRPr sz="4000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53000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77003"/>
            <a:ext cx="2844800" cy="244475"/>
          </a:xfrm>
        </p:spPr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77003"/>
            <a:ext cx="3860800" cy="244475"/>
          </a:xfrm>
        </p:spPr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77003"/>
            <a:ext cx="2844800" cy="244475"/>
          </a:xfrm>
        </p:spPr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9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6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1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3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/>
          <p:cNvCxnSpPr>
            <a:cxnSpLocks noChangeShapeType="1"/>
          </p:cNvCxnSpPr>
          <p:nvPr/>
        </p:nvCxnSpPr>
        <p:spPr bwMode="auto">
          <a:xfrm>
            <a:off x="304800" y="1447800"/>
            <a:ext cx="11582400" cy="1588"/>
          </a:xfrm>
          <a:prstGeom prst="line">
            <a:avLst/>
          </a:prstGeom>
          <a:noFill/>
          <a:ln w="38100">
            <a:solidFill>
              <a:srgbClr val="139CB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5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3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4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0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zh-TW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zh-TW" dirty="0"/>
          </a:p>
        </p:txBody>
      </p:sp>
      <p:sp>
        <p:nvSpPr>
          <p:cNvPr id="36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3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D0DB8FD8-EA96-4975-82CC-472F95990E2A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7003"/>
            <a:ext cx="3860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endParaRPr lang="ko-KR" alt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77003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  <a:ea typeface="Arial Unicode MS" pitchFamily="34" charset="-120"/>
                <a:cs typeface="Arial Unicode MS" pitchFamily="34" charset="-120"/>
              </a:defRPr>
            </a:lvl1pPr>
          </a:lstStyle>
          <a:p>
            <a:fld id="{21758CAC-39F2-45EA-9C5E-5063FCB0C6E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0" y="0"/>
            <a:ext cx="4978400" cy="274638"/>
          </a:xfrm>
          <a:prstGeom prst="rect">
            <a:avLst/>
          </a:prstGeom>
          <a:solidFill>
            <a:srgbClr val="0E485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 i="1" dirty="0" err="1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Kyonggi</a:t>
            </a:r>
            <a:r>
              <a:rPr lang="en-US" sz="1600" i="1" dirty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 Univ. AI Lab.</a:t>
            </a: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4978400" y="0"/>
            <a:ext cx="5181600" cy="274638"/>
          </a:xfrm>
          <a:prstGeom prst="rect">
            <a:avLst/>
          </a:prstGeom>
          <a:solidFill>
            <a:srgbClr val="0E485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10160000" y="0"/>
            <a:ext cx="2032000" cy="274638"/>
          </a:xfrm>
          <a:prstGeom prst="rect">
            <a:avLst/>
          </a:prstGeom>
          <a:solidFill>
            <a:srgbClr val="139CB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6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37085"/>
        </a:buClr>
        <a:buSzTx/>
        <a:buFont typeface="Wingdings" pitchFamily="2" charset="2"/>
        <a:buChar char="§"/>
        <a:tabLst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357E69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18BA3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2F6E7E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4572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233337"/>
        </a:buClr>
        <a:buSzTx/>
        <a:buFont typeface="Wingdings" pitchFamily="2" charset="2"/>
        <a:buChar char="§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083E5-5628-46AD-BEC4-FE2E83A1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704" y="2852936"/>
            <a:ext cx="12817424" cy="1368152"/>
          </a:xfrm>
        </p:spPr>
        <p:txBody>
          <a:bodyPr/>
          <a:lstStyle/>
          <a:p>
            <a:r>
              <a:rPr lang="en-US" altLang="ko-KR" b="1" dirty="0"/>
              <a:t>Style GAN </a:t>
            </a:r>
            <a:r>
              <a:rPr lang="ko-KR" altLang="en-US" b="1" dirty="0"/>
              <a:t>시리즈</a:t>
            </a:r>
            <a:br>
              <a:rPr lang="en-US" altLang="ko-KR" b="1" dirty="0"/>
            </a:br>
            <a:endParaRPr lang="en-US" altLang="ko-KR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54E367-605D-4A77-8C77-C8E4C49C6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077072"/>
            <a:ext cx="8534400" cy="2362200"/>
          </a:xfrm>
        </p:spPr>
        <p:txBody>
          <a:bodyPr/>
          <a:lstStyle/>
          <a:p>
            <a:r>
              <a:rPr lang="en-US" altLang="ko-KR" dirty="0"/>
              <a:t>2021.3.8</a:t>
            </a:r>
          </a:p>
          <a:p>
            <a:r>
              <a:rPr lang="ko-KR" altLang="en-US" dirty="0" err="1"/>
              <a:t>정규열</a:t>
            </a:r>
            <a:endParaRPr lang="en-US" altLang="ko-KR" dirty="0"/>
          </a:p>
          <a:p>
            <a:r>
              <a:rPr lang="en-US" altLang="ko-KR" dirty="0"/>
              <a:t>Artificial Intelligence Lab</a:t>
            </a:r>
          </a:p>
          <a:p>
            <a:r>
              <a:rPr lang="en-US" altLang="ko-KR" dirty="0" err="1"/>
              <a:t>Kyonggi</a:t>
            </a:r>
            <a:r>
              <a:rPr lang="en-US" altLang="ko-KR" dirty="0"/>
              <a:t> </a:t>
            </a:r>
            <a:r>
              <a:rPr lang="en-US" altLang="ko-KR" dirty="0" err="1"/>
              <a:t>Univiersity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72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Mapping Network</a:t>
            </a:r>
          </a:p>
          <a:p>
            <a:pPr lvl="1"/>
            <a:r>
              <a:rPr lang="en-US" altLang="ko-KR" b="1" dirty="0">
                <a:latin typeface="Calibri (본문)"/>
              </a:rPr>
              <a:t>Ex) 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4007AB-CADD-4049-8094-C473D41F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054391"/>
            <a:ext cx="6465912" cy="3729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148FF-53B3-4D09-A729-DA5160C9617E}"/>
              </a:ext>
            </a:extLst>
          </p:cNvPr>
          <p:cNvSpPr txBox="1"/>
          <p:nvPr/>
        </p:nvSpPr>
        <p:spPr>
          <a:xfrm>
            <a:off x="2279576" y="5905309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일반적인 </a:t>
            </a:r>
            <a:r>
              <a:rPr lang="en-US" altLang="ko-KR" sz="2400" dirty="0"/>
              <a:t>latent(z)</a:t>
            </a:r>
            <a:r>
              <a:rPr lang="ko-KR" altLang="en-US" sz="2400" dirty="0"/>
              <a:t>를 사용하면 비선형으로 접근해야 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그러나 </a:t>
            </a:r>
            <a:r>
              <a:rPr lang="en-US" altLang="ko-KR" sz="2400" dirty="0"/>
              <a:t>W</a:t>
            </a:r>
            <a:r>
              <a:rPr lang="ko-KR" altLang="en-US" sz="2400" dirty="0"/>
              <a:t>를 사용하면 선형으로도 접근이 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215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Mapping Network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D7E948-3616-4E09-8A34-DDA2A036849E}"/>
              </a:ext>
            </a:extLst>
          </p:cNvPr>
          <p:cNvGrpSpPr/>
          <p:nvPr/>
        </p:nvGrpSpPr>
        <p:grpSpPr>
          <a:xfrm>
            <a:off x="8976320" y="3140968"/>
            <a:ext cx="2952378" cy="2613623"/>
            <a:chOff x="6976570" y="1579361"/>
            <a:chExt cx="4592088" cy="446326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30E12F-2611-4D69-BDBC-59F43BA2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1F23A6E-ACCA-408A-8ACC-C5A8E77E5A06}"/>
                </a:ext>
              </a:extLst>
            </p:cNvPr>
            <p:cNvSpPr/>
            <p:nvPr/>
          </p:nvSpPr>
          <p:spPr>
            <a:xfrm>
              <a:off x="6976570" y="1579361"/>
              <a:ext cx="1656184" cy="438252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8CD534A-C8AF-41AF-A1A5-ACD1527D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55" y="2207007"/>
            <a:ext cx="6552728" cy="435919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A8A193-1C00-429E-B1D4-B5CA38FA6A25}"/>
              </a:ext>
            </a:extLst>
          </p:cNvPr>
          <p:cNvCxnSpPr/>
          <p:nvPr/>
        </p:nvCxnSpPr>
        <p:spPr>
          <a:xfrm>
            <a:off x="8256240" y="1556792"/>
            <a:ext cx="0" cy="530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1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Style </a:t>
            </a:r>
            <a:r>
              <a:rPr lang="ko-KR" altLang="en-US" b="1" dirty="0"/>
              <a:t>적용하기</a:t>
            </a:r>
            <a:endParaRPr lang="en-US" altLang="ko-KR" b="1" dirty="0"/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D4D58A-1805-41C3-8C55-4AC64F36DFF9}"/>
              </a:ext>
            </a:extLst>
          </p:cNvPr>
          <p:cNvGrpSpPr/>
          <p:nvPr/>
        </p:nvGrpSpPr>
        <p:grpSpPr>
          <a:xfrm>
            <a:off x="9396465" y="936872"/>
            <a:ext cx="2836670" cy="2566342"/>
            <a:chOff x="7156540" y="1660103"/>
            <a:chExt cx="4412118" cy="438252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0CB29B-82B5-4145-BC55-11705655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C4C012-36F8-42AA-8EF9-3E21650C0458}"/>
                </a:ext>
              </a:extLst>
            </p:cNvPr>
            <p:cNvSpPr/>
            <p:nvPr/>
          </p:nvSpPr>
          <p:spPr>
            <a:xfrm>
              <a:off x="8768575" y="2191812"/>
              <a:ext cx="448001" cy="349038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D13735A-BBB4-4B01-A2BC-239085BC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46" y="2220043"/>
            <a:ext cx="8832304" cy="3638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4AC50-3D22-4096-92F5-B65CD01CE177}"/>
              </a:ext>
            </a:extLst>
          </p:cNvPr>
          <p:cNvSpPr txBox="1"/>
          <p:nvPr/>
        </p:nvSpPr>
        <p:spPr>
          <a:xfrm>
            <a:off x="1377199" y="6089883"/>
            <a:ext cx="943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단계별로 이미지의 해상도를 키우며 </a:t>
            </a:r>
            <a:r>
              <a:rPr lang="en-US" altLang="ko-KR" sz="2800" b="1" dirty="0"/>
              <a:t>Style</a:t>
            </a:r>
            <a:r>
              <a:rPr lang="ko-KR" altLang="en-US" sz="2800" b="1" dirty="0"/>
              <a:t>을 적용해간다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FF688-7E16-4454-A257-B8BD8D24D9CD}"/>
                  </a:ext>
                </a:extLst>
              </p:cNvPr>
              <p:cNvSpPr txBox="1"/>
              <p:nvPr/>
            </p:nvSpPr>
            <p:spPr>
              <a:xfrm>
                <a:off x="9381163" y="4039396"/>
                <a:ext cx="246667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X : </a:t>
                </a:r>
                <a:r>
                  <a:rPr lang="ko-KR" altLang="en-US" dirty="0" err="1"/>
                  <a:t>컨볼루션의</a:t>
                </a:r>
                <a:r>
                  <a:rPr lang="ko-KR" altLang="en-US" dirty="0"/>
                  <a:t> 아웃풋</a:t>
                </a:r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: style</a:t>
                </a:r>
                <a:r>
                  <a:rPr lang="ko-KR" altLang="en-US" dirty="0"/>
                  <a:t>의 강도</a:t>
                </a:r>
                <a:r>
                  <a:rPr lang="en-US" altLang="ko-KR" dirty="0"/>
                  <a:t>(0 ~ 100)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: style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Bias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FF688-7E16-4454-A257-B8BD8D24D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3" y="4039396"/>
                <a:ext cx="2466678" cy="1477328"/>
              </a:xfrm>
              <a:prstGeom prst="rect">
                <a:avLst/>
              </a:prstGeom>
              <a:blipFill>
                <a:blip r:embed="rId5"/>
                <a:stretch>
                  <a:fillRect l="-2222" t="-3719" r="-4444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58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>
                <a:latin typeface="Calibri (본문)"/>
              </a:rPr>
              <a:t>Style </a:t>
            </a:r>
            <a:r>
              <a:rPr lang="ko-KR" altLang="en-US" b="1" dirty="0">
                <a:latin typeface="Calibri (본문)"/>
              </a:rPr>
              <a:t>적용하기 </a:t>
            </a:r>
            <a:r>
              <a:rPr lang="en-US" altLang="ko-KR" b="1" dirty="0">
                <a:latin typeface="Calibri (본문)"/>
              </a:rPr>
              <a:t>– </a:t>
            </a:r>
            <a:r>
              <a:rPr lang="en-US" altLang="ko-KR" b="1" dirty="0" err="1">
                <a:latin typeface="Calibri (본문)"/>
              </a:rPr>
              <a:t>AdaIN</a:t>
            </a:r>
            <a:endParaRPr lang="en-US" altLang="ko-KR" b="1" dirty="0">
              <a:latin typeface="Calibri (본문)"/>
            </a:endParaRPr>
          </a:p>
          <a:p>
            <a:pPr lvl="1"/>
            <a:r>
              <a:rPr lang="en-US" altLang="ko-KR" b="1" dirty="0"/>
              <a:t>Adaptive Instance Normalization</a:t>
            </a:r>
            <a:endParaRPr lang="en-US" altLang="ko-KR" b="1" dirty="0">
              <a:latin typeface="Calibri (본문)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D4D58A-1805-41C3-8C55-4AC64F36DFF9}"/>
              </a:ext>
            </a:extLst>
          </p:cNvPr>
          <p:cNvGrpSpPr/>
          <p:nvPr/>
        </p:nvGrpSpPr>
        <p:grpSpPr>
          <a:xfrm>
            <a:off x="6816080" y="833168"/>
            <a:ext cx="2836670" cy="2566342"/>
            <a:chOff x="7156540" y="1660103"/>
            <a:chExt cx="4412118" cy="438252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0CB29B-82B5-4145-BC55-11705655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C4C012-36F8-42AA-8EF9-3E21650C0458}"/>
                </a:ext>
              </a:extLst>
            </p:cNvPr>
            <p:cNvSpPr/>
            <p:nvPr/>
          </p:nvSpPr>
          <p:spPr>
            <a:xfrm>
              <a:off x="8768575" y="2191812"/>
              <a:ext cx="448001" cy="349038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FF688-7E16-4454-A257-B8BD8D24D9CD}"/>
                  </a:ext>
                </a:extLst>
              </p:cNvPr>
              <p:cNvSpPr txBox="1"/>
              <p:nvPr/>
            </p:nvSpPr>
            <p:spPr>
              <a:xfrm>
                <a:off x="8616280" y="3718659"/>
                <a:ext cx="246667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X : </a:t>
                </a:r>
                <a:r>
                  <a:rPr lang="ko-KR" altLang="en-US" dirty="0" err="1"/>
                  <a:t>컨볼루션의</a:t>
                </a:r>
                <a:r>
                  <a:rPr lang="ko-KR" altLang="en-US" dirty="0"/>
                  <a:t> 아웃풋</a:t>
                </a:r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: style</a:t>
                </a:r>
                <a:r>
                  <a:rPr lang="ko-KR" altLang="en-US" dirty="0"/>
                  <a:t>의 강도</a:t>
                </a:r>
                <a:r>
                  <a:rPr lang="en-US" altLang="ko-KR" dirty="0"/>
                  <a:t>(0 ~ 100)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: style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Bias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FF688-7E16-4454-A257-B8BD8D24D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718659"/>
                <a:ext cx="2466678" cy="1477328"/>
              </a:xfrm>
              <a:prstGeom prst="rect">
                <a:avLst/>
              </a:prstGeom>
              <a:blipFill>
                <a:blip r:embed="rId4"/>
                <a:stretch>
                  <a:fillRect l="-1975" t="-3306" r="-4691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121FAFF-1084-4E3A-BA2D-62320ED83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80" y="3771448"/>
            <a:ext cx="4896544" cy="883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70FBD-F165-4B8C-B65B-563CA56FAB5D}"/>
              </a:ext>
            </a:extLst>
          </p:cNvPr>
          <p:cNvSpPr txBox="1"/>
          <p:nvPr/>
        </p:nvSpPr>
        <p:spPr>
          <a:xfrm>
            <a:off x="983432" y="5763222"/>
            <a:ext cx="9351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 </a:t>
            </a:r>
            <a:r>
              <a:rPr lang="ko-KR" altLang="en-US" sz="2800" b="1" dirty="0"/>
              <a:t>단계별로 </a:t>
            </a:r>
            <a:r>
              <a:rPr lang="en-US" altLang="ko-KR" sz="2800" b="1" dirty="0"/>
              <a:t>Style </a:t>
            </a:r>
            <a:r>
              <a:rPr lang="ko-KR" altLang="en-US" sz="2800" b="1" dirty="0"/>
              <a:t>강도에 따라 조절하여 이미지를 생성한다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820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>
                <a:latin typeface="Calibri (본문)"/>
              </a:rPr>
              <a:t>Noise</a:t>
            </a:r>
          </a:p>
          <a:p>
            <a:pPr lvl="1"/>
            <a:r>
              <a:rPr lang="ko-KR" altLang="en-US" b="1" dirty="0">
                <a:latin typeface="Calibri (본문)"/>
              </a:rPr>
              <a:t>몇가지 요소들 중 </a:t>
            </a:r>
            <a:r>
              <a:rPr lang="en-US" altLang="ko-KR" b="1" dirty="0">
                <a:latin typeface="Calibri (본문)"/>
              </a:rPr>
              <a:t>Style</a:t>
            </a:r>
            <a:r>
              <a:rPr lang="ko-KR" altLang="en-US" b="1" dirty="0">
                <a:latin typeface="Calibri (본문)"/>
              </a:rPr>
              <a:t>에 영향 주면 안되는 것들이 있다</a:t>
            </a:r>
            <a:r>
              <a:rPr lang="en-US" altLang="ko-KR" b="1" dirty="0">
                <a:latin typeface="Calibri (본문)"/>
              </a:rPr>
              <a:t>.</a:t>
            </a:r>
            <a:r>
              <a:rPr lang="ko-KR" altLang="en-US" b="1" dirty="0">
                <a:latin typeface="Calibri (본문)"/>
              </a:rPr>
              <a:t> </a:t>
            </a:r>
            <a:endParaRPr lang="en-US" altLang="ko-KR" b="1" dirty="0">
              <a:latin typeface="Calibri (본문)"/>
            </a:endParaRPr>
          </a:p>
          <a:p>
            <a:pPr lvl="2"/>
            <a:r>
              <a:rPr lang="ko-KR" altLang="en-US" dirty="0">
                <a:latin typeface="Calibri (본문)"/>
              </a:rPr>
              <a:t>머리스타일</a:t>
            </a:r>
            <a:r>
              <a:rPr lang="en-US" altLang="ko-KR" dirty="0">
                <a:latin typeface="Calibri (본문)"/>
              </a:rPr>
              <a:t>, </a:t>
            </a:r>
            <a:r>
              <a:rPr lang="ko-KR" altLang="en-US" dirty="0">
                <a:latin typeface="Calibri (본문)"/>
              </a:rPr>
              <a:t>피부의 모공</a:t>
            </a:r>
            <a:r>
              <a:rPr lang="en-US" altLang="ko-KR" dirty="0">
                <a:latin typeface="Calibri (본문)"/>
              </a:rPr>
              <a:t>, </a:t>
            </a:r>
            <a:r>
              <a:rPr lang="ko-KR" altLang="en-US" dirty="0">
                <a:latin typeface="Calibri (본문)"/>
              </a:rPr>
              <a:t>수염 등등</a:t>
            </a:r>
            <a:endParaRPr lang="en-US" altLang="ko-KR" dirty="0">
              <a:latin typeface="Calibri (본문)"/>
            </a:endParaRPr>
          </a:p>
          <a:p>
            <a:pPr lvl="1"/>
            <a:r>
              <a:rPr lang="ko-KR" altLang="en-US" b="1" dirty="0">
                <a:latin typeface="Calibri (본문)"/>
              </a:rPr>
              <a:t>이런 부분들은 일정 부분 확률 분포를 따른다</a:t>
            </a:r>
            <a:r>
              <a:rPr lang="en-US" altLang="ko-KR" b="1" dirty="0">
                <a:latin typeface="Calibri (본문)"/>
              </a:rPr>
              <a:t>.</a:t>
            </a:r>
          </a:p>
          <a:p>
            <a:pPr lvl="2"/>
            <a:r>
              <a:rPr lang="ko-KR" altLang="en-US" dirty="0">
                <a:latin typeface="Calibri (본문)"/>
              </a:rPr>
              <a:t>이에 </a:t>
            </a:r>
            <a:r>
              <a:rPr lang="ko-KR" altLang="en-US" dirty="0" err="1">
                <a:latin typeface="Calibri (본문)"/>
              </a:rPr>
              <a:t>가우시안</a:t>
            </a:r>
            <a:r>
              <a:rPr lang="ko-KR" altLang="en-US" dirty="0">
                <a:latin typeface="Calibri (본문)"/>
              </a:rPr>
              <a:t> </a:t>
            </a:r>
            <a:r>
              <a:rPr lang="en-US" altLang="ko-KR" dirty="0">
                <a:latin typeface="Calibri (본문)"/>
              </a:rPr>
              <a:t>Noise</a:t>
            </a:r>
            <a:r>
              <a:rPr lang="ko-KR" altLang="en-US" dirty="0">
                <a:latin typeface="Calibri (본문)"/>
              </a:rPr>
              <a:t>를 추가한다</a:t>
            </a:r>
            <a:r>
              <a:rPr lang="en-US" altLang="ko-KR" dirty="0">
                <a:latin typeface="Calibri (본문)"/>
              </a:rPr>
              <a:t>.</a:t>
            </a:r>
            <a:br>
              <a:rPr lang="en-US" altLang="ko-KR" dirty="0">
                <a:latin typeface="Calibri (본문)"/>
              </a:rPr>
            </a:b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D4D58A-1805-41C3-8C55-4AC64F36DFF9}"/>
              </a:ext>
            </a:extLst>
          </p:cNvPr>
          <p:cNvGrpSpPr/>
          <p:nvPr/>
        </p:nvGrpSpPr>
        <p:grpSpPr>
          <a:xfrm>
            <a:off x="8743026" y="598313"/>
            <a:ext cx="2836670" cy="2566342"/>
            <a:chOff x="7156540" y="1660103"/>
            <a:chExt cx="4412118" cy="438252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0CB29B-82B5-4145-BC55-11705655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C4C012-36F8-42AA-8EF9-3E21650C0458}"/>
                </a:ext>
              </a:extLst>
            </p:cNvPr>
            <p:cNvSpPr/>
            <p:nvPr/>
          </p:nvSpPr>
          <p:spPr>
            <a:xfrm>
              <a:off x="10628548" y="1660103"/>
              <a:ext cx="784002" cy="3971694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732D9F0-4DD9-4A35-B24B-467CE445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938" y="3792268"/>
            <a:ext cx="4490124" cy="30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>
                <a:latin typeface="Calibri (본문)"/>
              </a:rPr>
              <a:t>Noise</a:t>
            </a:r>
          </a:p>
          <a:p>
            <a:pPr lvl="1"/>
            <a:r>
              <a:rPr lang="ko-KR" altLang="en-US" b="1" dirty="0">
                <a:latin typeface="Calibri (본문)"/>
              </a:rPr>
              <a:t>적용 위치에 따른 변화</a:t>
            </a:r>
            <a:br>
              <a:rPr lang="en-US" altLang="ko-KR" dirty="0">
                <a:latin typeface="Calibri (본문)"/>
              </a:rPr>
            </a:b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D4D58A-1805-41C3-8C55-4AC64F36DFF9}"/>
              </a:ext>
            </a:extLst>
          </p:cNvPr>
          <p:cNvGrpSpPr/>
          <p:nvPr/>
        </p:nvGrpSpPr>
        <p:grpSpPr>
          <a:xfrm>
            <a:off x="8743026" y="598313"/>
            <a:ext cx="2836670" cy="2566342"/>
            <a:chOff x="7156540" y="1660103"/>
            <a:chExt cx="4412118" cy="438252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0CB29B-82B5-4145-BC55-11705655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C4C012-36F8-42AA-8EF9-3E21650C0458}"/>
                </a:ext>
              </a:extLst>
            </p:cNvPr>
            <p:cNvSpPr/>
            <p:nvPr/>
          </p:nvSpPr>
          <p:spPr>
            <a:xfrm>
              <a:off x="10628548" y="1660103"/>
              <a:ext cx="784002" cy="3971694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30D944C-D362-4F2A-8D87-A1B6D415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21" y="2924081"/>
            <a:ext cx="3528392" cy="3490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6155B-E4FC-4766-96F8-C91063D43B23}"/>
              </a:ext>
            </a:extLst>
          </p:cNvPr>
          <p:cNvSpPr txBox="1"/>
          <p:nvPr/>
        </p:nvSpPr>
        <p:spPr>
          <a:xfrm>
            <a:off x="4947075" y="3166572"/>
            <a:ext cx="6028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ko-KR" sz="2000" b="1" dirty="0"/>
              <a:t>: </a:t>
            </a:r>
            <a:r>
              <a:rPr lang="ko-KR" altLang="en-US" sz="2000" b="1" dirty="0"/>
              <a:t>모든 레이어에 적용</a:t>
            </a:r>
            <a:endParaRPr lang="en-US" altLang="ko-KR" sz="2000" b="1" dirty="0"/>
          </a:p>
          <a:p>
            <a:pPr marL="342900" indent="-342900">
              <a:buAutoNum type="alphaLcParenBoth"/>
            </a:pPr>
            <a:endParaRPr lang="en-US" altLang="ko-KR" sz="2000" b="1" dirty="0"/>
          </a:p>
          <a:p>
            <a:pPr marL="342900" indent="-342900">
              <a:buAutoNum type="alphaLcParenBoth"/>
            </a:pPr>
            <a:r>
              <a:rPr lang="en-US" altLang="ko-KR" sz="2000" b="1" dirty="0"/>
              <a:t>: </a:t>
            </a:r>
            <a:r>
              <a:rPr lang="ko-KR" altLang="en-US" sz="2000" b="1" dirty="0"/>
              <a:t>적용 안함</a:t>
            </a:r>
            <a:endParaRPr lang="en-US" altLang="ko-KR" sz="2000" b="1" dirty="0"/>
          </a:p>
          <a:p>
            <a:pPr marL="342900" indent="-342900">
              <a:buAutoNum type="alphaLcParenBoth"/>
            </a:pPr>
            <a:endParaRPr lang="en-US" altLang="ko-KR" sz="2000" b="1" dirty="0"/>
          </a:p>
          <a:p>
            <a:pPr marL="342900" indent="-342900">
              <a:buAutoNum type="alphaLcParenBoth"/>
            </a:pPr>
            <a:r>
              <a:rPr lang="en-US" altLang="ko-KR" sz="2000" b="1" dirty="0"/>
              <a:t>: </a:t>
            </a:r>
            <a:r>
              <a:rPr lang="ko-KR" altLang="en-US" sz="2000" b="1" dirty="0"/>
              <a:t>저해상도 레이어에 적용</a:t>
            </a:r>
            <a:endParaRPr lang="en-US" altLang="ko-KR" sz="2000" b="1" dirty="0"/>
          </a:p>
          <a:p>
            <a:pPr marL="342900" indent="-342900">
              <a:buAutoNum type="alphaLcParenBoth"/>
            </a:pPr>
            <a:endParaRPr lang="en-US" altLang="ko-KR" sz="2000" b="1" dirty="0"/>
          </a:p>
          <a:p>
            <a:pPr marL="342900" indent="-342900">
              <a:buAutoNum type="alphaLcParenBoth"/>
            </a:pPr>
            <a:r>
              <a:rPr lang="en-US" altLang="ko-KR" sz="2000" b="1" dirty="0"/>
              <a:t>: </a:t>
            </a:r>
            <a:r>
              <a:rPr lang="ko-KR" altLang="en-US" sz="2000" b="1" dirty="0"/>
              <a:t>고해상도 레이어에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6D263-9CB0-4C00-BAD6-0C2CBFA5D296}"/>
              </a:ext>
            </a:extLst>
          </p:cNvPr>
          <p:cNvSpPr txBox="1"/>
          <p:nvPr/>
        </p:nvSpPr>
        <p:spPr>
          <a:xfrm>
            <a:off x="6096000" y="5944461"/>
            <a:ext cx="6391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머리 스타일이 </a:t>
            </a:r>
            <a:r>
              <a:rPr lang="en-US" altLang="ko-KR" sz="2400" b="1" dirty="0"/>
              <a:t>Noise </a:t>
            </a:r>
            <a:r>
              <a:rPr lang="ko-KR" altLang="en-US" sz="2400" b="1" dirty="0"/>
              <a:t>적용 위치에 따라</a:t>
            </a:r>
            <a:endParaRPr lang="en-US" altLang="ko-KR" sz="2400" b="1" dirty="0"/>
          </a:p>
          <a:p>
            <a:r>
              <a:rPr lang="ko-KR" altLang="en-US" sz="2400" b="1" dirty="0"/>
              <a:t>다르게 생성됨을 확인 할 수 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6971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Style GAN2</a:t>
            </a:r>
            <a:br>
              <a:rPr lang="en-US" altLang="ko-KR" b="1" dirty="0"/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52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GAN2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sz="2800" b="1" dirty="0"/>
              <a:t>Style GAN</a:t>
            </a:r>
            <a:r>
              <a:rPr lang="ko-KR" altLang="en-US" sz="2800" b="1" dirty="0"/>
              <a:t>의 결함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</a:t>
            </a:r>
            <a:r>
              <a:rPr lang="en-US" altLang="ko-KR" b="1" dirty="0"/>
              <a:t>Artifacts </a:t>
            </a:r>
            <a:r>
              <a:rPr lang="ko-KR" altLang="en-US" b="1" dirty="0"/>
              <a:t>가 발생함</a:t>
            </a:r>
            <a:br>
              <a:rPr lang="en-US" altLang="ko-KR" dirty="0">
                <a:latin typeface="Calibri (본문)"/>
              </a:rPr>
            </a:b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1EDC7-1E7A-41B7-A4EE-B84008E4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95" y="2140874"/>
            <a:ext cx="3867150" cy="1981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77639C-D129-4D93-82DA-C54B90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24" y="2276872"/>
            <a:ext cx="3857625" cy="18597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88F5C9-19B5-4140-82F5-3DB12ED83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4160918"/>
            <a:ext cx="3867150" cy="198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BE5D4C-C538-4194-ADC2-9C38913EC020}"/>
              </a:ext>
            </a:extLst>
          </p:cNvPr>
          <p:cNvSpPr txBox="1"/>
          <p:nvPr/>
        </p:nvSpPr>
        <p:spPr>
          <a:xfrm>
            <a:off x="1847528" y="6309320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물방울 같은 검은 점</a:t>
            </a:r>
            <a:r>
              <a:rPr lang="en-US" altLang="ko-KR" sz="2400" b="1" dirty="0"/>
              <a:t>(artifact)</a:t>
            </a:r>
            <a:r>
              <a:rPr lang="ko-KR" altLang="en-US" sz="2400" b="1" dirty="0"/>
              <a:t>이 나타남</a:t>
            </a:r>
          </a:p>
        </p:txBody>
      </p:sp>
    </p:spTree>
    <p:extLst>
      <p:ext uri="{BB962C8B-B14F-4D97-AF65-F5344CB8AC3E}">
        <p14:creationId xmlns:p14="http://schemas.microsoft.com/office/powerpoint/2010/main" val="379092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GAN2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sz="2800" b="1" dirty="0"/>
              <a:t>Style GAN</a:t>
            </a:r>
            <a:r>
              <a:rPr lang="ko-KR" altLang="en-US" sz="2800" b="1" dirty="0"/>
              <a:t>의 결함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</a:t>
            </a:r>
            <a:r>
              <a:rPr lang="en-US" altLang="ko-KR" b="1" i="0" dirty="0">
                <a:effectLst/>
                <a:latin typeface="charter"/>
              </a:rPr>
              <a:t>progressive growing </a:t>
            </a: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663C8-0C54-49F8-BBB4-F4016D48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2204864"/>
            <a:ext cx="5800924" cy="288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50B5A-6876-4522-A4A3-A5FCFBF79482}"/>
              </a:ext>
            </a:extLst>
          </p:cNvPr>
          <p:cNvSpPr txBox="1"/>
          <p:nvPr/>
        </p:nvSpPr>
        <p:spPr>
          <a:xfrm>
            <a:off x="1271464" y="5348107"/>
            <a:ext cx="10153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얼굴은 옆모습으로 변화되고 있는데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치아는 그대로 유지됨</a:t>
            </a:r>
            <a:r>
              <a:rPr lang="en-US" altLang="ko-KR" sz="2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이런 부자연스러운 상황이 발생하는 이유는 </a:t>
            </a:r>
            <a:r>
              <a:rPr lang="en-US" altLang="ko-KR" sz="2400" b="1" i="0" dirty="0">
                <a:solidFill>
                  <a:srgbClr val="292929"/>
                </a:solidFill>
                <a:effectLst/>
                <a:latin typeface="charter"/>
              </a:rPr>
              <a:t>progressive growing </a:t>
            </a:r>
            <a:r>
              <a:rPr lang="ko-KR" altLang="en-US" sz="2400" b="1" i="0" dirty="0">
                <a:solidFill>
                  <a:srgbClr val="292929"/>
                </a:solidFill>
                <a:effectLst/>
                <a:latin typeface="charter"/>
              </a:rPr>
              <a:t>때문임</a:t>
            </a:r>
            <a:r>
              <a:rPr lang="en-US" altLang="ko-KR" sz="2400" b="1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4257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GAN2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Artifacts</a:t>
            </a:r>
            <a:r>
              <a:rPr lang="ko-KR" altLang="en-US" sz="2800" b="1" dirty="0"/>
              <a:t>의 원인</a:t>
            </a:r>
            <a:endParaRPr lang="en-US" altLang="ko-KR" b="1" dirty="0"/>
          </a:p>
          <a:p>
            <a:pPr lvl="1"/>
            <a:r>
              <a:rPr lang="en-US" altLang="ko-KR" i="0" dirty="0" err="1">
                <a:solidFill>
                  <a:srgbClr val="292929"/>
                </a:solidFill>
                <a:effectLst/>
                <a:latin typeface="charter"/>
              </a:rPr>
              <a:t>AdaIN</a:t>
            </a:r>
            <a:r>
              <a:rPr lang="ko-KR" altLang="en-US" i="0" dirty="0">
                <a:solidFill>
                  <a:srgbClr val="292929"/>
                </a:solidFill>
                <a:effectLst/>
                <a:latin typeface="charter"/>
              </a:rPr>
              <a:t>이 </a:t>
            </a:r>
            <a:r>
              <a:rPr lang="en-US" altLang="ko-KR" dirty="0"/>
              <a:t>Artifacts</a:t>
            </a:r>
            <a:r>
              <a:rPr lang="ko-KR" altLang="en-US" dirty="0"/>
              <a:t>를 발생시킨다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latin typeface="Calibri (본문)"/>
              </a:rPr>
              <a:t>정규화 부분이 이를 발생 시킴</a:t>
            </a:r>
            <a:r>
              <a:rPr lang="en-US" altLang="ko-KR" dirty="0">
                <a:latin typeface="Calibri (본문)"/>
              </a:rPr>
              <a:t>.</a:t>
            </a:r>
          </a:p>
          <a:p>
            <a:pPr lvl="3"/>
            <a:r>
              <a:rPr lang="ko-KR" altLang="en-US" dirty="0">
                <a:latin typeface="Calibri (본문)"/>
              </a:rPr>
              <a:t>정규화를 제거했더니 이런 현상이 사라졌다</a:t>
            </a:r>
            <a:r>
              <a:rPr lang="en-US" altLang="ko-KR" dirty="0">
                <a:latin typeface="Calibri (본문)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3E0B1B-3225-4018-82B4-CE6220E65BF6}"/>
              </a:ext>
            </a:extLst>
          </p:cNvPr>
          <p:cNvGrpSpPr/>
          <p:nvPr/>
        </p:nvGrpSpPr>
        <p:grpSpPr>
          <a:xfrm>
            <a:off x="7824192" y="2121047"/>
            <a:ext cx="3528392" cy="3155357"/>
            <a:chOff x="7156540" y="1660103"/>
            <a:chExt cx="4412118" cy="43825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04E4C4-9BEE-4C54-9E46-CD01F89C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E69799-1165-4C6D-BE9E-9E6826010E40}"/>
                </a:ext>
              </a:extLst>
            </p:cNvPr>
            <p:cNvSpPr/>
            <p:nvPr/>
          </p:nvSpPr>
          <p:spPr>
            <a:xfrm>
              <a:off x="9497664" y="2485117"/>
              <a:ext cx="810389" cy="391543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93994B8-4F0D-4B75-AD9A-1991B3A5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717032"/>
            <a:ext cx="4896544" cy="88376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607443-CD47-4B5F-A049-B371B58C9549}"/>
              </a:ext>
            </a:extLst>
          </p:cNvPr>
          <p:cNvCxnSpPr>
            <a:cxnSpLocks/>
          </p:cNvCxnSpPr>
          <p:nvPr/>
        </p:nvCxnSpPr>
        <p:spPr>
          <a:xfrm>
            <a:off x="4205790" y="4600798"/>
            <a:ext cx="129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669288-74AD-4BCF-B6CB-B604A222E38B}"/>
              </a:ext>
            </a:extLst>
          </p:cNvPr>
          <p:cNvSpPr txBox="1"/>
          <p:nvPr/>
        </p:nvSpPr>
        <p:spPr>
          <a:xfrm>
            <a:off x="4349806" y="465859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정규화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EE79C-8373-430F-890F-62358D54C0D8}"/>
              </a:ext>
            </a:extLst>
          </p:cNvPr>
          <p:cNvSpPr txBox="1"/>
          <p:nvPr/>
        </p:nvSpPr>
        <p:spPr>
          <a:xfrm>
            <a:off x="1991544" y="5877272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위 구조를 </a:t>
            </a:r>
            <a:r>
              <a:rPr lang="en-US" altLang="ko-KR" sz="2400" b="1" dirty="0"/>
              <a:t>Artifacts </a:t>
            </a:r>
            <a:r>
              <a:rPr lang="ko-KR" altLang="en-US" sz="2400" b="1" dirty="0"/>
              <a:t>발생을 개선하도록 구조를 변경한다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53E513-3329-4400-8940-02F408B5D23A}"/>
              </a:ext>
            </a:extLst>
          </p:cNvPr>
          <p:cNvSpPr/>
          <p:nvPr/>
        </p:nvSpPr>
        <p:spPr>
          <a:xfrm>
            <a:off x="9696400" y="3230313"/>
            <a:ext cx="648072" cy="2819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01863D-168F-4356-A413-C40F5F37A419}"/>
              </a:ext>
            </a:extLst>
          </p:cNvPr>
          <p:cNvSpPr/>
          <p:nvPr/>
        </p:nvSpPr>
        <p:spPr>
          <a:xfrm>
            <a:off x="9696400" y="4141662"/>
            <a:ext cx="648072" cy="2819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084815-E3A2-49F7-9769-DF26114D8886}"/>
              </a:ext>
            </a:extLst>
          </p:cNvPr>
          <p:cNvSpPr/>
          <p:nvPr/>
        </p:nvSpPr>
        <p:spPr>
          <a:xfrm>
            <a:off x="9696400" y="4669058"/>
            <a:ext cx="648072" cy="2819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3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Index</a:t>
            </a:r>
            <a:endParaRPr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Calibri (제목)"/>
              </a:rPr>
              <a:t>도입 배경</a:t>
            </a:r>
            <a:endParaRPr lang="en-US" altLang="ko-KR" b="1" dirty="0">
              <a:latin typeface="Calibri (제목)"/>
            </a:endParaRPr>
          </a:p>
          <a:p>
            <a:r>
              <a:rPr lang="en-US" altLang="ko-KR" b="1" dirty="0"/>
              <a:t>Style GAN</a:t>
            </a:r>
          </a:p>
          <a:p>
            <a:r>
              <a:rPr lang="en-US" altLang="ko-KR" b="1" dirty="0"/>
              <a:t>Style GAN2</a:t>
            </a:r>
          </a:p>
          <a:p>
            <a:r>
              <a:rPr lang="ko-KR" altLang="en-US" b="1" dirty="0"/>
              <a:t>평가 지표</a:t>
            </a:r>
            <a:endParaRPr lang="en-US" altLang="ko-KR" b="1" dirty="0"/>
          </a:p>
          <a:p>
            <a:r>
              <a:rPr lang="ko-KR" altLang="en-US" b="1" dirty="0"/>
              <a:t>실험</a:t>
            </a:r>
            <a:endParaRPr lang="en-US" altLang="ko-KR" b="1" dirty="0"/>
          </a:p>
          <a:p>
            <a:r>
              <a:rPr lang="ko-KR" altLang="en-US" b="1" dirty="0">
                <a:latin typeface="Calibri (제목)"/>
              </a:rPr>
              <a:t>결론</a:t>
            </a:r>
            <a:endParaRPr lang="en-US" altLang="ko-KR" b="1" dirty="0">
              <a:latin typeface="Calibri (제목)"/>
            </a:endParaRPr>
          </a:p>
        </p:txBody>
      </p:sp>
    </p:spTree>
    <p:extLst>
      <p:ext uri="{BB962C8B-B14F-4D97-AF65-F5344CB8AC3E}">
        <p14:creationId xmlns:p14="http://schemas.microsoft.com/office/powerpoint/2010/main" val="43276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GAN2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053228" cy="4953000"/>
          </a:xfrm>
        </p:spPr>
        <p:txBody>
          <a:bodyPr/>
          <a:lstStyle/>
          <a:p>
            <a:r>
              <a:rPr lang="en-US" altLang="ko-KR" b="1" dirty="0"/>
              <a:t>Artifacts</a:t>
            </a:r>
            <a:r>
              <a:rPr lang="ko-KR" altLang="en-US" sz="2800" b="1" dirty="0"/>
              <a:t>의 개선을 위한 구조 변경</a:t>
            </a:r>
            <a:endParaRPr lang="en-US" altLang="ko-KR" sz="2800" b="1" dirty="0"/>
          </a:p>
          <a:p>
            <a:pPr lvl="1"/>
            <a:r>
              <a:rPr lang="en-US" altLang="ko-KR" b="1" dirty="0" err="1"/>
              <a:t>AdaIN</a:t>
            </a:r>
            <a:r>
              <a:rPr lang="ko-KR" altLang="en-US" b="1" dirty="0"/>
              <a:t>의 구조 분석</a:t>
            </a:r>
            <a:endParaRPr lang="en-US" altLang="ko-KR" b="1" dirty="0"/>
          </a:p>
          <a:p>
            <a:pPr lvl="2"/>
            <a:r>
              <a:rPr lang="ko-KR" altLang="en-US" dirty="0"/>
              <a:t>콘텐츠 자체를 정규화 한다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Norm mean/std</a:t>
            </a:r>
          </a:p>
          <a:p>
            <a:pPr lvl="2"/>
            <a:r>
              <a:rPr lang="ko-KR" altLang="en-US" dirty="0" err="1"/>
              <a:t>정규화된</a:t>
            </a:r>
            <a:r>
              <a:rPr lang="ko-KR" altLang="en-US" dirty="0"/>
              <a:t> 컨텐츠를 선형변환 한다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Mod mean/std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49AEA5-8C25-4575-AF5F-A156006E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33" y="1898228"/>
            <a:ext cx="5162550" cy="4476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7F39A-466D-4690-B224-B724474F9305}"/>
              </a:ext>
            </a:extLst>
          </p:cNvPr>
          <p:cNvSpPr txBox="1"/>
          <p:nvPr/>
        </p:nvSpPr>
        <p:spPr>
          <a:xfrm>
            <a:off x="752550" y="5197897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이러한 기법이 </a:t>
            </a:r>
            <a:r>
              <a:rPr lang="en-US" altLang="ko-KR" sz="2400" b="1" dirty="0"/>
              <a:t>Artifacts</a:t>
            </a:r>
            <a:r>
              <a:rPr lang="ko-KR" altLang="en-US" sz="2400" b="1" dirty="0"/>
              <a:t>를 발생 시켰다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250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GAN2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053228" cy="4953000"/>
          </a:xfrm>
        </p:spPr>
        <p:txBody>
          <a:bodyPr/>
          <a:lstStyle/>
          <a:p>
            <a:r>
              <a:rPr lang="en-US" altLang="ko-KR" b="1" dirty="0"/>
              <a:t>Artifacts</a:t>
            </a:r>
            <a:r>
              <a:rPr lang="ko-KR" altLang="en-US" sz="2800" b="1" dirty="0"/>
              <a:t>의 개선을 위한 구조 변경</a:t>
            </a:r>
            <a:endParaRPr lang="en-US" altLang="ko-KR" sz="2800" b="1" dirty="0"/>
          </a:p>
          <a:p>
            <a:pPr lvl="1"/>
            <a:r>
              <a:rPr lang="en-US" altLang="ko-KR" b="1" dirty="0"/>
              <a:t>Convolution Layer</a:t>
            </a:r>
            <a:r>
              <a:rPr lang="ko-KR" altLang="en-US" b="1" dirty="0"/>
              <a:t>의 </a:t>
            </a:r>
            <a:r>
              <a:rPr lang="en-US" altLang="ko-KR" b="1" dirty="0"/>
              <a:t>weight </a:t>
            </a:r>
            <a:r>
              <a:rPr lang="ko-KR" altLang="en-US" b="1" dirty="0"/>
              <a:t>자체를 정규화 시키자</a:t>
            </a:r>
            <a:r>
              <a:rPr lang="en-US" altLang="ko-KR" b="1" dirty="0"/>
              <a:t>!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D60B1-0923-430C-B0C2-611CB2C7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01" y="2578298"/>
            <a:ext cx="4880665" cy="4005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4860AD-3662-4BF1-B304-23AAFEEF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3212976"/>
            <a:ext cx="2016224" cy="541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1EE788-35F1-468F-A90D-653D3CDA0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544" y="4265226"/>
            <a:ext cx="2088232" cy="825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08092F-98AE-444B-9A63-B42D7A9D7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399" y="5516466"/>
            <a:ext cx="2245221" cy="597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4040A1-4E93-4102-89FB-A723C573872C}"/>
              </a:ext>
            </a:extLst>
          </p:cNvPr>
          <p:cNvSpPr txBox="1"/>
          <p:nvPr/>
        </p:nvSpPr>
        <p:spPr>
          <a:xfrm>
            <a:off x="418499" y="3252777"/>
            <a:ext cx="151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Mod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4A464-DC8B-479D-A6D1-A4980F5236B3}"/>
              </a:ext>
            </a:extLst>
          </p:cNvPr>
          <p:cNvSpPr txBox="1"/>
          <p:nvPr/>
        </p:nvSpPr>
        <p:spPr>
          <a:xfrm>
            <a:off x="418498" y="5584220"/>
            <a:ext cx="151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Demod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076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GAN2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053228" cy="4953000"/>
          </a:xfrm>
        </p:spPr>
        <p:txBody>
          <a:bodyPr/>
          <a:lstStyle/>
          <a:p>
            <a:r>
              <a:rPr lang="en-US" altLang="ko-KR" b="1" i="0" dirty="0">
                <a:effectLst/>
                <a:latin typeface="charter"/>
              </a:rPr>
              <a:t>progressive growing</a:t>
            </a:r>
            <a:r>
              <a:rPr lang="ko-KR" altLang="en-US" b="1" i="0" dirty="0">
                <a:effectLst/>
                <a:latin typeface="charter"/>
              </a:rPr>
              <a:t>을 변경함</a:t>
            </a:r>
            <a:r>
              <a:rPr lang="en-US" altLang="ko-KR" b="1" i="0" dirty="0">
                <a:effectLst/>
                <a:latin typeface="charter"/>
              </a:rPr>
              <a:t>.</a:t>
            </a:r>
          </a:p>
          <a:p>
            <a:pPr lvl="1"/>
            <a:r>
              <a:rPr lang="en-US" altLang="ko-KR" b="1" dirty="0">
                <a:latin typeface="charter"/>
              </a:rPr>
              <a:t>MSG GAN</a:t>
            </a:r>
            <a:r>
              <a:rPr lang="ko-KR" altLang="en-US" b="1" dirty="0">
                <a:latin typeface="charter"/>
              </a:rPr>
              <a:t>의 구조를 변경함</a:t>
            </a:r>
            <a:r>
              <a:rPr lang="en-US" altLang="ko-KR" b="1" dirty="0">
                <a:latin typeface="charter"/>
              </a:rPr>
              <a:t>.</a:t>
            </a:r>
          </a:p>
          <a:p>
            <a:pPr lvl="2"/>
            <a:r>
              <a:rPr lang="ko-KR" altLang="en-US" dirty="0">
                <a:latin typeface="charter"/>
              </a:rPr>
              <a:t>저해상도 이미지를 고 해상도 이미지로 변환하는 새로운 기법</a:t>
            </a:r>
            <a:r>
              <a:rPr lang="en-US" altLang="ko-KR" dirty="0">
                <a:latin typeface="charter"/>
              </a:rPr>
              <a:t>!</a:t>
            </a:r>
            <a:endParaRPr lang="en-US" altLang="ko-KR" i="0" dirty="0">
              <a:effectLst/>
              <a:latin typeface="charter"/>
            </a:endParaRPr>
          </a:p>
          <a:p>
            <a:pPr marL="457200" lvl="1" indent="0">
              <a:buNone/>
            </a:pPr>
            <a:endParaRPr lang="en-US" altLang="ko-KR" b="1" i="0" dirty="0">
              <a:effectLst/>
              <a:latin typeface="charte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F8B42-F838-40C9-82ED-5EA2371E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078" y="3022750"/>
            <a:ext cx="5747844" cy="35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3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평가 지표</a:t>
            </a:r>
            <a:br>
              <a:rPr lang="en-US" altLang="ko-KR" b="1" dirty="0"/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3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평가 지표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053228" cy="4953000"/>
          </a:xfrm>
        </p:spPr>
        <p:txBody>
          <a:bodyPr/>
          <a:lstStyle/>
          <a:p>
            <a:r>
              <a:rPr lang="en-US" altLang="ko-KR" b="1" i="0" dirty="0">
                <a:effectLst/>
                <a:latin typeface="Calibri (본문)"/>
              </a:rPr>
              <a:t>Perceptual </a:t>
            </a:r>
            <a:r>
              <a:rPr lang="en-US" altLang="ko-KR" b="1" dirty="0">
                <a:latin typeface="Calibri (본문)"/>
              </a:rPr>
              <a:t>P</a:t>
            </a:r>
            <a:r>
              <a:rPr lang="en-US" altLang="ko-KR" b="1" i="0" dirty="0">
                <a:effectLst/>
                <a:latin typeface="Calibri (본문)"/>
              </a:rPr>
              <a:t>ath </a:t>
            </a:r>
            <a:r>
              <a:rPr lang="en-US" altLang="ko-KR" b="1" dirty="0">
                <a:latin typeface="Calibri (본문)"/>
              </a:rPr>
              <a:t>L</a:t>
            </a:r>
            <a:r>
              <a:rPr lang="en-US" altLang="ko-KR" b="1" i="0" dirty="0">
                <a:effectLst/>
                <a:latin typeface="Calibri (본문)"/>
              </a:rPr>
              <a:t>ength(</a:t>
            </a:r>
            <a:r>
              <a:rPr lang="en-US" altLang="ko-KR" sz="2800" b="1" dirty="0">
                <a:latin typeface="Calibri (본문)"/>
              </a:rPr>
              <a:t>PPL)</a:t>
            </a:r>
          </a:p>
          <a:p>
            <a:pPr lvl="1"/>
            <a:r>
              <a:rPr lang="ko-KR" altLang="en-US" b="1" dirty="0">
                <a:latin typeface="Calibri (본문)"/>
              </a:rPr>
              <a:t>스타일의 변화를 주면서 어떤 특징들만 변화 되었는지 잘 구분 할 수 있는 지표</a:t>
            </a:r>
            <a:endParaRPr lang="en-US" altLang="ko-KR" b="1" dirty="0">
              <a:latin typeface="Calibri (본문)"/>
            </a:endParaRPr>
          </a:p>
          <a:p>
            <a:pPr lvl="1"/>
            <a:endParaRPr lang="en-US" altLang="ko-KR" b="1" dirty="0">
              <a:latin typeface="Calibri (본문)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DCF61D-4576-41EC-9BB1-A9EBE4FE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99" y="3068960"/>
            <a:ext cx="7344773" cy="2779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7DFD2-1B85-4B66-B4C9-A8DAE412B079}"/>
              </a:ext>
            </a:extLst>
          </p:cNvPr>
          <p:cNvSpPr txBox="1"/>
          <p:nvPr/>
        </p:nvSpPr>
        <p:spPr>
          <a:xfrm>
            <a:off x="1991544" y="616359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PPL</a:t>
            </a:r>
            <a:r>
              <a:rPr lang="ko-KR" altLang="en-US" sz="2800" b="1" dirty="0"/>
              <a:t> 수치가 낮을 수록 잘 구분함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8751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평가 지표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i="0" dirty="0">
                <a:effectLst/>
                <a:latin typeface="Calibri (본문)"/>
              </a:rPr>
              <a:t>Perceptual </a:t>
            </a:r>
            <a:r>
              <a:rPr lang="en-US" altLang="ko-KR" b="1" dirty="0">
                <a:latin typeface="Calibri (본문)"/>
              </a:rPr>
              <a:t>P</a:t>
            </a:r>
            <a:r>
              <a:rPr lang="en-US" altLang="ko-KR" b="1" i="0" dirty="0">
                <a:effectLst/>
                <a:latin typeface="Calibri (본문)"/>
              </a:rPr>
              <a:t>ath </a:t>
            </a:r>
            <a:r>
              <a:rPr lang="en-US" altLang="ko-KR" b="1" dirty="0">
                <a:latin typeface="Calibri (본문)"/>
              </a:rPr>
              <a:t>L</a:t>
            </a:r>
            <a:r>
              <a:rPr lang="en-US" altLang="ko-KR" b="1" i="0" dirty="0">
                <a:effectLst/>
                <a:latin typeface="Calibri (본문)"/>
              </a:rPr>
              <a:t>ength(</a:t>
            </a:r>
            <a:r>
              <a:rPr lang="en-US" altLang="ko-KR" sz="2800" b="1" dirty="0">
                <a:latin typeface="Calibri (본문)"/>
              </a:rPr>
              <a:t>PPL)</a:t>
            </a:r>
          </a:p>
          <a:p>
            <a:pPr lvl="1"/>
            <a:r>
              <a:rPr lang="en-US" altLang="ko-KR" b="1" dirty="0">
                <a:latin typeface="Calibri (본문)"/>
              </a:rPr>
              <a:t>Ex) 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91EBB-B392-46E1-829D-356F9ADB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276872"/>
            <a:ext cx="729615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BEB8D-A601-40B5-B8C6-33C79E6C4D0D}"/>
              </a:ext>
            </a:extLst>
          </p:cNvPr>
          <p:cNvSpPr txBox="1"/>
          <p:nvPr/>
        </p:nvSpPr>
        <p:spPr>
          <a:xfrm>
            <a:off x="9408368" y="30689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PPL </a:t>
            </a:r>
            <a:r>
              <a:rPr lang="ko-KR" altLang="en-US" dirty="0"/>
              <a:t>수치가 높다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97C43-D1ED-4805-AD9A-0B7E53F073F0}"/>
              </a:ext>
            </a:extLst>
          </p:cNvPr>
          <p:cNvSpPr txBox="1"/>
          <p:nvPr/>
        </p:nvSpPr>
        <p:spPr>
          <a:xfrm>
            <a:off x="9408368" y="519789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PPL </a:t>
            </a:r>
            <a:r>
              <a:rPr lang="ko-KR" altLang="en-US" dirty="0"/>
              <a:t>수치가 낮다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3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평가 지표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Linear separability</a:t>
            </a:r>
          </a:p>
          <a:p>
            <a:pPr lvl="1"/>
            <a:r>
              <a:rPr lang="ko-KR" altLang="en-US" b="1" dirty="0">
                <a:latin typeface="Calibri (본문)"/>
              </a:rPr>
              <a:t>특징들을 얼마나 잘 분리되었지 판단하는 지표</a:t>
            </a:r>
            <a:r>
              <a:rPr lang="en-US" altLang="ko-KR" b="1" dirty="0">
                <a:latin typeface="Calibri (본문)"/>
              </a:rPr>
              <a:t> 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1CCE7-46AC-4C8F-B964-35001135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852936"/>
            <a:ext cx="1728192" cy="1953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758B69-515C-43D0-88FD-279A30C97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708920"/>
            <a:ext cx="1836202" cy="232778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50B452-AB7E-4A17-AA30-E747E288C8FA}"/>
              </a:ext>
            </a:extLst>
          </p:cNvPr>
          <p:cNvCxnSpPr/>
          <p:nvPr/>
        </p:nvCxnSpPr>
        <p:spPr>
          <a:xfrm>
            <a:off x="4871864" y="3717032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7A39C-1935-4A25-AA1F-450315273D82}"/>
              </a:ext>
            </a:extLst>
          </p:cNvPr>
          <p:cNvSpPr txBox="1"/>
          <p:nvPr/>
        </p:nvSpPr>
        <p:spPr>
          <a:xfrm>
            <a:off x="2423592" y="5733256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이 지표 또한 낮을수록 잘 분리 된 것임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880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실험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769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실험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ko-KR" altLang="en-US" b="1" dirty="0">
                <a:latin typeface="Calibri (본문)"/>
              </a:rPr>
              <a:t>정량적 평가 </a:t>
            </a:r>
            <a:r>
              <a:rPr lang="en-US" altLang="ko-KR" b="1" dirty="0">
                <a:latin typeface="Calibri (본문)"/>
              </a:rPr>
              <a:t>– </a:t>
            </a:r>
            <a:r>
              <a:rPr lang="en-US" altLang="ko-KR" b="1" dirty="0" err="1">
                <a:latin typeface="Calibri (본문)"/>
              </a:rPr>
              <a:t>StyleGAN</a:t>
            </a:r>
            <a:r>
              <a:rPr lang="en-US" altLang="ko-KR" b="1" dirty="0">
                <a:latin typeface="Calibri (본문)"/>
              </a:rPr>
              <a:t> 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95D95-5D9E-4FAB-824C-BC3D4D0F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88" y="2348880"/>
            <a:ext cx="6580423" cy="2592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5AEA8-34CD-4E02-A3AD-1C9496C92BE5}"/>
              </a:ext>
            </a:extLst>
          </p:cNvPr>
          <p:cNvSpPr txBox="1"/>
          <p:nvPr/>
        </p:nvSpPr>
        <p:spPr>
          <a:xfrm>
            <a:off x="1631503" y="5301208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Style </a:t>
            </a:r>
            <a:r>
              <a:rPr lang="en-US" altLang="ko-KR" sz="2400" b="1" dirty="0">
                <a:latin typeface="Calibri (본문)"/>
              </a:rPr>
              <a:t>Mapping</a:t>
            </a:r>
            <a:r>
              <a:rPr lang="ko-KR" altLang="en-US" sz="2400" b="1" dirty="0">
                <a:latin typeface="Calibri (본문)"/>
              </a:rPr>
              <a:t>을 수행할 경우 성능이 좋은 편이다</a:t>
            </a:r>
            <a:r>
              <a:rPr lang="en-US" altLang="ko-KR" sz="2400" b="1" dirty="0">
                <a:latin typeface="Calibri (본문)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latin typeface="Calibri (본문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Calibri (본문)"/>
              </a:rPr>
              <a:t>Mapping </a:t>
            </a:r>
            <a:r>
              <a:rPr lang="ko-KR" altLang="en-US" sz="2400" b="1" dirty="0">
                <a:latin typeface="Calibri (본문)"/>
              </a:rPr>
              <a:t>네트워크가 </a:t>
            </a:r>
            <a:r>
              <a:rPr lang="en-US" altLang="ko-KR" sz="2400" b="1" dirty="0">
                <a:latin typeface="Calibri (본문)"/>
              </a:rPr>
              <a:t>Deep </a:t>
            </a:r>
            <a:r>
              <a:rPr lang="ko-KR" altLang="en-US" sz="2400" b="1" dirty="0">
                <a:latin typeface="Calibri (본문)"/>
              </a:rPr>
              <a:t>할수록 성능이 좋다는 것도 알 수 있다</a:t>
            </a:r>
            <a:r>
              <a:rPr lang="en-US" altLang="ko-KR" sz="2400" b="1" dirty="0">
                <a:latin typeface="Calibri (본문)"/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646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실험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ko-KR" altLang="en-US" b="1" dirty="0">
                <a:latin typeface="Calibri (본문)"/>
              </a:rPr>
              <a:t>정량적 평가 </a:t>
            </a:r>
            <a:r>
              <a:rPr lang="en-US" altLang="ko-KR" b="1" dirty="0">
                <a:latin typeface="Calibri (본문)"/>
              </a:rPr>
              <a:t>– StyleGAN2(</a:t>
            </a:r>
            <a:r>
              <a:rPr lang="en-US" altLang="ko-KR" b="1" i="0" dirty="0">
                <a:effectLst/>
                <a:latin typeface="charter"/>
              </a:rPr>
              <a:t>progressive growing</a:t>
            </a:r>
            <a:r>
              <a:rPr lang="en-US" altLang="ko-KR" b="1" dirty="0">
                <a:latin typeface="Calibri (본문)"/>
              </a:rPr>
              <a:t>)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96393-DD6F-403C-9E4E-4307913B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9" y="2492896"/>
            <a:ext cx="5467350" cy="2400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8E478D-6B8B-4C34-866A-962473D1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02" y="2168711"/>
            <a:ext cx="4937942" cy="3058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5362A-240D-4CA3-8591-E0F4D9834D79}"/>
              </a:ext>
            </a:extLst>
          </p:cNvPr>
          <p:cNvSpPr txBox="1"/>
          <p:nvPr/>
        </p:nvSpPr>
        <p:spPr>
          <a:xfrm>
            <a:off x="1199456" y="5950867"/>
            <a:ext cx="964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새롭게 적용한 </a:t>
            </a:r>
            <a:r>
              <a:rPr lang="en-US" altLang="ko-KR" sz="2400" b="1" dirty="0"/>
              <a:t>(a), (b)</a:t>
            </a:r>
            <a:r>
              <a:rPr lang="ko-KR" altLang="en-US" sz="2400" b="1" dirty="0"/>
              <a:t>에 의해서 </a:t>
            </a:r>
            <a:r>
              <a:rPr lang="en-US" altLang="ko-KR" sz="2400" b="1" dirty="0"/>
              <a:t>FID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PPL </a:t>
            </a:r>
            <a:r>
              <a:rPr lang="ko-KR" altLang="en-US" sz="2400" b="1" dirty="0"/>
              <a:t>지표의 수치가 개선 되었다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263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Calibri (제목)"/>
              </a:rPr>
              <a:t>도입 배경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008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실험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ko-KR" altLang="en-US" b="1" dirty="0">
                <a:latin typeface="Calibri (본문)"/>
              </a:rPr>
              <a:t>정량적 평가 </a:t>
            </a:r>
            <a:r>
              <a:rPr lang="en-US" altLang="ko-KR" b="1" dirty="0">
                <a:latin typeface="Calibri (본문)"/>
              </a:rPr>
              <a:t>– StyleGAN2(</a:t>
            </a:r>
            <a:r>
              <a:rPr lang="en-US" altLang="ko-KR" b="1" i="0" dirty="0">
                <a:effectLst/>
                <a:latin typeface="charter"/>
              </a:rPr>
              <a:t>progressive growing</a:t>
            </a:r>
            <a:r>
              <a:rPr lang="en-US" altLang="ko-KR" b="1" dirty="0">
                <a:latin typeface="Calibri (본문)"/>
              </a:rPr>
              <a:t>)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96C942-2259-4A82-927B-88CC386F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10" y="2160807"/>
            <a:ext cx="7847980" cy="30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41DB7-CC3D-4CC9-A755-F4C9A7D9C374}"/>
              </a:ext>
            </a:extLst>
          </p:cNvPr>
          <p:cNvSpPr txBox="1"/>
          <p:nvPr/>
        </p:nvSpPr>
        <p:spPr>
          <a:xfrm>
            <a:off x="2423592" y="525916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(a)</a:t>
            </a:r>
            <a:r>
              <a:rPr lang="ko-KR" altLang="en-US" dirty="0"/>
              <a:t>를 보면 학습이 진행될 수록 고해상도의 기여도가 커진다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(b)</a:t>
            </a:r>
            <a:r>
              <a:rPr lang="ko-KR" altLang="en-US" dirty="0"/>
              <a:t>를 보면 학습이 종료될 때 고해상도의 기여도가 크게 증가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99702-2E11-4C44-97E8-4A4BA036C7C4}"/>
              </a:ext>
            </a:extLst>
          </p:cNvPr>
          <p:cNvSpPr txBox="1"/>
          <p:nvPr/>
        </p:nvSpPr>
        <p:spPr>
          <a:xfrm>
            <a:off x="2172010" y="6165304"/>
            <a:ext cx="824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새롭게 적용한 네트워크가 고해상도 이미지를 잘 만들어 낸다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147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실험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053228" cy="4953000"/>
          </a:xfrm>
        </p:spPr>
        <p:txBody>
          <a:bodyPr/>
          <a:lstStyle/>
          <a:p>
            <a:r>
              <a:rPr lang="ko-KR" altLang="en-US" b="1" dirty="0">
                <a:latin typeface="Calibri (본문)"/>
              </a:rPr>
              <a:t>정성적 평가 </a:t>
            </a:r>
            <a:r>
              <a:rPr lang="en-US" altLang="ko-KR" b="1" dirty="0">
                <a:latin typeface="Calibri (본문)"/>
              </a:rPr>
              <a:t>– StyleGAN2(</a:t>
            </a:r>
            <a:r>
              <a:rPr lang="en-US" altLang="ko-KR" b="1" i="0" dirty="0">
                <a:effectLst/>
                <a:latin typeface="charter"/>
              </a:rPr>
              <a:t>progressive growing</a:t>
            </a:r>
            <a:r>
              <a:rPr lang="en-US" altLang="ko-KR" b="1" dirty="0">
                <a:latin typeface="Calibri (본문)"/>
              </a:rPr>
              <a:t>)	</a:t>
            </a:r>
          </a:p>
          <a:p>
            <a:pPr lvl="3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DF172-97CB-4C70-899E-7BA0DB27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8" y="3045321"/>
            <a:ext cx="5040560" cy="26406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0E07BD-FCEC-45D5-9195-CAF0DC58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60" y="3043959"/>
            <a:ext cx="5112568" cy="264201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1C56FC-EA07-4D8C-8BA9-245596708CEC}"/>
              </a:ext>
            </a:extLst>
          </p:cNvPr>
          <p:cNvCxnSpPr/>
          <p:nvPr/>
        </p:nvCxnSpPr>
        <p:spPr>
          <a:xfrm>
            <a:off x="5483932" y="4365646"/>
            <a:ext cx="9001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0BF5B6-8F10-451D-884B-680BE82EB716}"/>
              </a:ext>
            </a:extLst>
          </p:cNvPr>
          <p:cNvSpPr txBox="1"/>
          <p:nvPr/>
        </p:nvSpPr>
        <p:spPr>
          <a:xfrm>
            <a:off x="2999656" y="6021288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부자연스러움이 사라졌다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8855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/>
              <a:t>실험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053228" cy="4953000"/>
          </a:xfrm>
        </p:spPr>
        <p:txBody>
          <a:bodyPr/>
          <a:lstStyle/>
          <a:p>
            <a:r>
              <a:rPr lang="ko-KR" altLang="en-US" b="1" dirty="0">
                <a:latin typeface="Calibri (본문)"/>
              </a:rPr>
              <a:t>정성적 평가 </a:t>
            </a:r>
            <a:r>
              <a:rPr lang="en-US" altLang="ko-KR" b="1" dirty="0">
                <a:latin typeface="Calibri (본문)"/>
              </a:rPr>
              <a:t>– StyleGAN2(</a:t>
            </a:r>
            <a:r>
              <a:rPr lang="en-US" altLang="ko-KR" b="1" dirty="0"/>
              <a:t>Artifacts </a:t>
            </a:r>
            <a:r>
              <a:rPr lang="ko-KR" altLang="en-US" b="1" dirty="0"/>
              <a:t>개선</a:t>
            </a:r>
            <a:r>
              <a:rPr lang="en-US" altLang="ko-KR" b="1" dirty="0">
                <a:latin typeface="Calibri (본문)"/>
              </a:rPr>
              <a:t>)	</a:t>
            </a:r>
          </a:p>
          <a:p>
            <a:pPr lvl="1"/>
            <a:r>
              <a:rPr lang="ko-KR" altLang="en-US" b="1" dirty="0"/>
              <a:t>구조 변경 후 결과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0FABA3-8A8C-43A1-A000-81994FB0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622097"/>
            <a:ext cx="3964603" cy="3626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45E865-3F3B-4CE8-A6A3-C6E878A8D3D6}"/>
              </a:ext>
            </a:extLst>
          </p:cNvPr>
          <p:cNvSpPr txBox="1"/>
          <p:nvPr/>
        </p:nvSpPr>
        <p:spPr>
          <a:xfrm>
            <a:off x="1451484" y="6309320"/>
            <a:ext cx="928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Artifacts</a:t>
            </a:r>
            <a:r>
              <a:rPr lang="ko-KR" altLang="en-US" sz="2400" b="1" dirty="0"/>
              <a:t>가 발생하지 않았다</a:t>
            </a:r>
            <a:r>
              <a:rPr lang="en-US" altLang="ko-KR" sz="2400" b="1" dirty="0"/>
              <a:t>.!</a:t>
            </a:r>
            <a:endParaRPr lang="ko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8B7BC8-15A6-4661-98C5-B4C5F2B42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935" y="2273948"/>
            <a:ext cx="4880665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43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Calibri (제목)"/>
              </a:rPr>
              <a:t>결론</a:t>
            </a: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913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>
                <a:latin typeface="Calibri (제목)"/>
              </a:rPr>
              <a:t>결론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72" y="1660524"/>
            <a:ext cx="11053228" cy="4953000"/>
          </a:xfrm>
        </p:spPr>
        <p:txBody>
          <a:bodyPr/>
          <a:lstStyle/>
          <a:p>
            <a:r>
              <a:rPr lang="en-US" altLang="ko-KR" sz="2400" b="1" dirty="0"/>
              <a:t>Style transfer</a:t>
            </a:r>
            <a:r>
              <a:rPr lang="ko-KR" altLang="en-US" sz="2400" b="1" dirty="0"/>
              <a:t>를 </a:t>
            </a:r>
            <a:r>
              <a:rPr lang="en-US" altLang="ko-KR" sz="2400" b="1" dirty="0"/>
              <a:t>GAN</a:t>
            </a:r>
            <a:r>
              <a:rPr lang="ko-KR" altLang="en-US" sz="2400" b="1" dirty="0"/>
              <a:t>을 이용하여 접근 하였다</a:t>
            </a:r>
            <a:r>
              <a:rPr lang="en-US" altLang="ko-KR" sz="2400" b="1" dirty="0"/>
              <a:t>.</a:t>
            </a:r>
          </a:p>
          <a:p>
            <a:pPr lvl="1"/>
            <a:r>
              <a:rPr lang="en-US" altLang="ko-KR" sz="2400" dirty="0"/>
              <a:t>Mapping Network</a:t>
            </a:r>
            <a:r>
              <a:rPr lang="ko-KR" altLang="en-US" sz="2400" dirty="0"/>
              <a:t>와 </a:t>
            </a:r>
            <a:r>
              <a:rPr lang="en-US" altLang="ko-KR" sz="2400" dirty="0" err="1">
                <a:latin typeface="Calibri (본문)"/>
              </a:rPr>
              <a:t>AdaIN</a:t>
            </a:r>
            <a:r>
              <a:rPr lang="ko-KR" altLang="en-US" sz="2400" dirty="0">
                <a:latin typeface="Calibri (본문)"/>
              </a:rPr>
              <a:t>을 제안함</a:t>
            </a:r>
            <a:r>
              <a:rPr lang="en-US" altLang="ko-KR" dirty="0">
                <a:latin typeface="Calibri (본문)"/>
              </a:rPr>
              <a:t>.</a:t>
            </a:r>
            <a:endParaRPr lang="en-US" altLang="ko-KR" sz="2000" dirty="0"/>
          </a:p>
          <a:p>
            <a:endParaRPr lang="en-US" altLang="ko-KR" sz="2400" b="1" dirty="0"/>
          </a:p>
          <a:p>
            <a:r>
              <a:rPr lang="en-US" altLang="ko-KR" sz="2400" b="1" dirty="0"/>
              <a:t>Style GAN</a:t>
            </a:r>
            <a:r>
              <a:rPr lang="ko-KR" altLang="en-US" sz="2400" b="1" dirty="0"/>
              <a:t>의 문제점을 개선하였다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000" dirty="0"/>
              <a:t>Artifacts</a:t>
            </a:r>
            <a:r>
              <a:rPr lang="ko-KR" altLang="en-US" sz="2000" dirty="0"/>
              <a:t>와 </a:t>
            </a:r>
            <a:r>
              <a:rPr lang="en-US" altLang="ko-KR" sz="2000" i="0" dirty="0">
                <a:effectLst/>
                <a:latin typeface="charter"/>
              </a:rPr>
              <a:t>progressive growing </a:t>
            </a:r>
            <a:r>
              <a:rPr lang="ko-KR" altLang="en-US" sz="2000" i="0" dirty="0">
                <a:effectLst/>
                <a:latin typeface="charter"/>
              </a:rPr>
              <a:t>문제를 개선 하였다</a:t>
            </a:r>
            <a:r>
              <a:rPr lang="en-US" altLang="ko-KR" sz="2000" i="0" dirty="0">
                <a:effectLst/>
                <a:latin typeface="charter"/>
              </a:rPr>
              <a:t>.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b="1" dirty="0"/>
              <a:t>학습시간은 상당히 길다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모델이 상당히 무겁다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(GPU 8</a:t>
            </a:r>
            <a:r>
              <a:rPr lang="ko-KR" altLang="en-US" sz="2400" b="1" dirty="0"/>
              <a:t>대</a:t>
            </a:r>
            <a:r>
              <a:rPr lang="en-US" altLang="ko-KR" sz="2400" b="1" dirty="0"/>
              <a:t>)</a:t>
            </a:r>
          </a:p>
          <a:p>
            <a:pPr lvl="1"/>
            <a:r>
              <a:rPr lang="ko-KR" altLang="en-US" sz="2000" b="1" dirty="0"/>
              <a:t>성능은 나쁘지 않지만 모델이 무거운 편이다</a:t>
            </a:r>
            <a:r>
              <a:rPr lang="en-US" altLang="ko-KR" sz="2000" b="1" dirty="0"/>
              <a:t>.</a:t>
            </a:r>
          </a:p>
          <a:p>
            <a:pPr lvl="2"/>
            <a:r>
              <a:rPr lang="en-US" altLang="ko-KR" sz="1800" dirty="0"/>
              <a:t>FFHQ </a:t>
            </a:r>
            <a:r>
              <a:rPr lang="ko-KR" altLang="en-US" sz="1800" dirty="0"/>
              <a:t>데이터셋은  </a:t>
            </a:r>
            <a:r>
              <a:rPr lang="en-US" altLang="ko-KR" sz="1800" dirty="0"/>
              <a:t>9</a:t>
            </a:r>
            <a:r>
              <a:rPr lang="ko-KR" altLang="en-US" sz="1800" dirty="0"/>
              <a:t>일이 소요됨</a:t>
            </a:r>
            <a:r>
              <a:rPr lang="en-US" altLang="ko-KR" sz="1800" dirty="0"/>
              <a:t>.</a:t>
            </a:r>
          </a:p>
          <a:p>
            <a:pPr lvl="2"/>
            <a:r>
              <a:rPr lang="en-US" altLang="ko-KR" sz="1800" dirty="0"/>
              <a:t>LSUN CAR </a:t>
            </a:r>
            <a:r>
              <a:rPr lang="ko-KR" altLang="en-US" sz="1800" dirty="0"/>
              <a:t>데이터셋은  </a:t>
            </a:r>
            <a:r>
              <a:rPr lang="en-US" altLang="ko-KR" sz="1800" dirty="0"/>
              <a:t>13</a:t>
            </a:r>
            <a:r>
              <a:rPr lang="ko-KR" altLang="en-US" sz="1800" dirty="0"/>
              <a:t>일이 소요 됨</a:t>
            </a:r>
            <a:r>
              <a:rPr lang="en-US" altLang="ko-KR" sz="1800" dirty="0"/>
              <a:t>.</a:t>
            </a:r>
          </a:p>
          <a:p>
            <a:pPr lvl="2"/>
            <a:endParaRPr lang="en-US" altLang="ko-KR" sz="1800" dirty="0"/>
          </a:p>
          <a:p>
            <a:pPr lvl="1"/>
            <a:r>
              <a:rPr lang="ko-KR" altLang="en-US" sz="2000" b="1" dirty="0"/>
              <a:t>그래도 개인 </a:t>
            </a:r>
            <a:r>
              <a:rPr lang="en-US" altLang="ko-KR" sz="2000" b="1" dirty="0"/>
              <a:t>PC</a:t>
            </a:r>
            <a:r>
              <a:rPr lang="ko-KR" altLang="en-US" sz="2000" b="1" dirty="0"/>
              <a:t> 정도에서 다룰 수 있어 기쁘다</a:t>
            </a:r>
            <a:r>
              <a:rPr lang="en-US" altLang="ko-KR" sz="2000" b="1" dirty="0"/>
              <a:t>.</a:t>
            </a:r>
          </a:p>
          <a:p>
            <a:pPr lvl="2"/>
            <a:r>
              <a:rPr lang="en-US" altLang="ko-KR" sz="1800" b="1" dirty="0"/>
              <a:t> </a:t>
            </a:r>
            <a:r>
              <a:rPr lang="ko-KR" altLang="en-US" sz="1800" dirty="0"/>
              <a:t>저자 개인의 주장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9867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>
                <a:latin typeface="Calibri (제목)"/>
              </a:rPr>
              <a:t>도입 배경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i="0" dirty="0">
                <a:effectLst/>
                <a:latin typeface="Calibri (본문)"/>
              </a:rPr>
              <a:t>Style </a:t>
            </a:r>
            <a:r>
              <a:rPr lang="en-US" altLang="ko-KR" b="1" dirty="0">
                <a:latin typeface="Calibri (본문)"/>
              </a:rPr>
              <a:t>GAN </a:t>
            </a:r>
          </a:p>
          <a:p>
            <a:pPr lvl="1"/>
            <a:r>
              <a:rPr lang="en-US" altLang="ko-KR" b="1" dirty="0">
                <a:latin typeface="Calibri (본문)"/>
              </a:rPr>
              <a:t>GAN</a:t>
            </a:r>
            <a:r>
              <a:rPr lang="ko-KR" altLang="en-US" b="1" dirty="0">
                <a:latin typeface="Calibri (본문)"/>
              </a:rPr>
              <a:t>을 </a:t>
            </a:r>
            <a:r>
              <a:rPr lang="en-US" altLang="ko-KR" b="1" i="0" dirty="0">
                <a:effectLst/>
                <a:latin typeface="Calibri (본문)"/>
              </a:rPr>
              <a:t>Style</a:t>
            </a:r>
            <a:r>
              <a:rPr lang="ko-KR" altLang="en-US" b="1" i="0" dirty="0">
                <a:effectLst/>
                <a:latin typeface="Calibri (본문)"/>
              </a:rPr>
              <a:t>에 기반하여 변형 하고 자함</a:t>
            </a:r>
            <a:r>
              <a:rPr lang="en-US" altLang="ko-KR" b="1" i="0" dirty="0">
                <a:effectLst/>
                <a:latin typeface="Calibri (본문)"/>
              </a:rPr>
              <a:t>.</a:t>
            </a:r>
          </a:p>
          <a:p>
            <a:pPr lvl="1"/>
            <a:r>
              <a:rPr lang="ko-KR" altLang="en-US" b="1" i="0" dirty="0">
                <a:effectLst/>
                <a:latin typeface="Calibri (본문)"/>
              </a:rPr>
              <a:t> </a:t>
            </a:r>
            <a:r>
              <a:rPr lang="en-US" altLang="ko-KR" b="1" dirty="0">
                <a:latin typeface="Calibri (본문)"/>
              </a:rPr>
              <a:t>Generator </a:t>
            </a:r>
            <a:r>
              <a:rPr lang="ko-KR" altLang="en-US" b="1" dirty="0">
                <a:latin typeface="Calibri (본문)"/>
              </a:rPr>
              <a:t>구조를 변경하였다</a:t>
            </a:r>
            <a:r>
              <a:rPr lang="en-US" altLang="ko-KR" b="1" dirty="0">
                <a:latin typeface="Calibri (본문)"/>
              </a:rPr>
              <a:t>.</a:t>
            </a:r>
          </a:p>
          <a:p>
            <a:pPr lvl="1"/>
            <a:r>
              <a:rPr lang="ko-KR" altLang="en-US" b="1" dirty="0">
                <a:latin typeface="Calibri (본문)"/>
              </a:rPr>
              <a:t>기존의 </a:t>
            </a:r>
            <a:r>
              <a:rPr lang="en-US" altLang="ko-KR" b="1" dirty="0">
                <a:latin typeface="Calibri (본문)"/>
              </a:rPr>
              <a:t>Latent(z) </a:t>
            </a:r>
            <a:r>
              <a:rPr lang="ko-KR" altLang="en-US" b="1" dirty="0">
                <a:latin typeface="Calibri (본문)"/>
              </a:rPr>
              <a:t>를</a:t>
            </a:r>
            <a:r>
              <a:rPr lang="en-US" altLang="ko-KR" b="1" dirty="0">
                <a:latin typeface="Calibri (본문)"/>
              </a:rPr>
              <a:t> </a:t>
            </a:r>
            <a:r>
              <a:rPr lang="ko-KR" altLang="en-US" b="1" dirty="0">
                <a:latin typeface="Calibri (본문)"/>
              </a:rPr>
              <a:t>효과적으로 이용하도록 변형함</a:t>
            </a:r>
            <a:r>
              <a:rPr lang="en-US" altLang="ko-KR" b="1" dirty="0">
                <a:latin typeface="Calibri (본문)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5744A-7E03-4883-9CBB-7C35DFFCE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58" y="3429000"/>
            <a:ext cx="5828884" cy="3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>
                <a:latin typeface="Calibri (제목)"/>
              </a:rPr>
              <a:t>도입 배경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i="0" dirty="0">
                <a:effectLst/>
                <a:latin typeface="Calibri (본문)"/>
              </a:rPr>
              <a:t>Style </a:t>
            </a:r>
            <a:r>
              <a:rPr lang="en-US" altLang="ko-KR" b="1" dirty="0">
                <a:latin typeface="Calibri (본문)"/>
              </a:rPr>
              <a:t>GAN 2</a:t>
            </a:r>
            <a:endParaRPr lang="en-US" altLang="ko-KR" b="1" i="0" dirty="0">
              <a:effectLst/>
              <a:latin typeface="Calibri (본문)"/>
            </a:endParaRPr>
          </a:p>
          <a:p>
            <a:pPr lvl="1"/>
            <a:r>
              <a:rPr lang="ko-KR" altLang="en-US" b="1" i="0" dirty="0">
                <a:effectLst/>
                <a:latin typeface="Calibri (본문)"/>
              </a:rPr>
              <a:t> </a:t>
            </a:r>
            <a:r>
              <a:rPr lang="en-US" altLang="ko-KR" b="1" i="0" dirty="0">
                <a:effectLst/>
                <a:latin typeface="Calibri (본문)"/>
              </a:rPr>
              <a:t>Style </a:t>
            </a:r>
            <a:r>
              <a:rPr lang="en-US" altLang="ko-KR" b="1" dirty="0">
                <a:latin typeface="Calibri (본문)"/>
              </a:rPr>
              <a:t>GAN </a:t>
            </a:r>
            <a:r>
              <a:rPr lang="ko-KR" altLang="en-US" b="1" dirty="0">
                <a:latin typeface="Calibri (본문)"/>
              </a:rPr>
              <a:t>에서 발생한 몇가지 문제점들을 해결 하고자 제안하였다</a:t>
            </a:r>
            <a:r>
              <a:rPr lang="en-US" altLang="ko-KR" b="1" dirty="0">
                <a:latin typeface="Calibri (본문)"/>
              </a:rPr>
              <a:t>.</a:t>
            </a:r>
          </a:p>
          <a:p>
            <a:pPr marL="914400" lvl="2" indent="0">
              <a:buNone/>
            </a:pPr>
            <a:endParaRPr lang="en-US" altLang="ko-KR" b="1" dirty="0">
              <a:latin typeface="Calibri (본문)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74195-5183-4C00-AAF1-FA440509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23" y="3025005"/>
            <a:ext cx="4339503" cy="2223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0F4432-4AD2-4A47-9F58-76BED0FED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40968"/>
            <a:ext cx="4447513" cy="2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>
                <a:latin typeface="Calibri (제목)"/>
              </a:rPr>
              <a:t>도입 배경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FFHQ Dataset</a:t>
            </a:r>
            <a:endParaRPr lang="en-US" altLang="ko-KR" b="1" dirty="0">
              <a:latin typeface="Calibri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16271E-E77A-471F-93A0-5994D6B5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2996952"/>
            <a:ext cx="9877425" cy="1476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7B801-5F33-4090-85EB-7D129D3F3B4E}"/>
              </a:ext>
            </a:extLst>
          </p:cNvPr>
          <p:cNvSpPr txBox="1"/>
          <p:nvPr/>
        </p:nvSpPr>
        <p:spPr>
          <a:xfrm>
            <a:off x="443371" y="5373216"/>
            <a:ext cx="1130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나이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민족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밝기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배경등</a:t>
            </a:r>
            <a:r>
              <a:rPr lang="ko-KR" altLang="en-US" sz="2800" b="1" dirty="0"/>
              <a:t> 모두 포함하는 사람 얼굴의 </a:t>
            </a:r>
            <a:r>
              <a:rPr lang="en-US" altLang="ko-KR" sz="2800" b="1" dirty="0"/>
              <a:t>Dataset!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88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03D32-08EA-4A17-AD5F-F361330A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Style GAN</a:t>
            </a:r>
            <a:br>
              <a:rPr lang="en-US" altLang="ko-KR" b="1" dirty="0"/>
            </a:br>
            <a:br>
              <a:rPr lang="en-US" altLang="ko-KR" b="1" dirty="0">
                <a:latin typeface="Calibri (제목)"/>
              </a:rPr>
            </a:br>
            <a:br>
              <a:rPr lang="en-US" altLang="ko-KR" dirty="0">
                <a:latin typeface="+mj-ea"/>
              </a:rPr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A234-B7AB-4EEE-9EF1-5794FA55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58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Style transferring</a:t>
            </a:r>
            <a:r>
              <a:rPr lang="ko-KR" altLang="en-US" b="1" dirty="0"/>
              <a:t>을 위한 </a:t>
            </a:r>
            <a:r>
              <a:rPr lang="en-US" altLang="ko-KR" b="1" dirty="0"/>
              <a:t>GAN </a:t>
            </a:r>
            <a:r>
              <a:rPr lang="ko-KR" altLang="en-US" b="1" dirty="0"/>
              <a:t>모델</a:t>
            </a:r>
            <a:endParaRPr lang="en-US" altLang="ko-KR" b="1" dirty="0"/>
          </a:p>
          <a:p>
            <a:pPr lvl="1"/>
            <a:r>
              <a:rPr lang="en-US" altLang="ko-KR" b="1" dirty="0">
                <a:latin typeface="Calibri (본문)"/>
              </a:rPr>
              <a:t>Latent</a:t>
            </a:r>
            <a:r>
              <a:rPr lang="ko-KR" altLang="en-US" b="1" dirty="0">
                <a:latin typeface="Calibri (본문)"/>
              </a:rPr>
              <a:t>를 직접 사용하지 않고 </a:t>
            </a:r>
            <a:r>
              <a:rPr lang="en-US" altLang="ko-KR" b="1" dirty="0"/>
              <a:t>Style </a:t>
            </a:r>
            <a:r>
              <a:rPr lang="en-US" altLang="ko-KR" b="1" dirty="0">
                <a:latin typeface="Calibri (본문)"/>
              </a:rPr>
              <a:t>Mapping</a:t>
            </a:r>
            <a:r>
              <a:rPr lang="ko-KR" altLang="en-US" b="1" dirty="0">
                <a:latin typeface="Calibri (본문)"/>
              </a:rPr>
              <a:t>을 먼저 진행한다</a:t>
            </a:r>
            <a:r>
              <a:rPr lang="en-US" altLang="ko-KR" b="1" dirty="0">
                <a:latin typeface="Calibri (본문)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F9F26-F14E-4473-99E0-5275D758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894509"/>
            <a:ext cx="1800200" cy="374441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D5AB79-A62B-4F5B-B3C3-5E62F6444D61}"/>
              </a:ext>
            </a:extLst>
          </p:cNvPr>
          <p:cNvCxnSpPr/>
          <p:nvPr/>
        </p:nvCxnSpPr>
        <p:spPr>
          <a:xfrm>
            <a:off x="4800894" y="2636912"/>
            <a:ext cx="0" cy="4221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682BF0-852D-411B-9063-482A4F8A3529}"/>
              </a:ext>
            </a:extLst>
          </p:cNvPr>
          <p:cNvSpPr txBox="1"/>
          <p:nvPr/>
        </p:nvSpPr>
        <p:spPr>
          <a:xfrm>
            <a:off x="609600" y="2894509"/>
            <a:ext cx="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과거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3B3C2-E611-49C9-ACF4-2A96C88B184C}"/>
              </a:ext>
            </a:extLst>
          </p:cNvPr>
          <p:cNvSpPr txBox="1"/>
          <p:nvPr/>
        </p:nvSpPr>
        <p:spPr>
          <a:xfrm>
            <a:off x="4864968" y="2894509"/>
            <a:ext cx="6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30E12F-2611-4D69-BDBC-59F43BA2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128" y="2834208"/>
            <a:ext cx="3927691" cy="39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BDE5-52C4-4E71-AA23-92BAAEC6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Style GAN</a:t>
            </a:r>
            <a:endParaRPr lang="en-US" altLang="ko-KR" sz="3600" b="1" dirty="0">
              <a:latin typeface="Calibri (제목)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3AC94-4130-4616-8402-C76DF0DD0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72" y="1660103"/>
            <a:ext cx="11305256" cy="4953000"/>
          </a:xfrm>
        </p:spPr>
        <p:txBody>
          <a:bodyPr/>
          <a:lstStyle/>
          <a:p>
            <a:r>
              <a:rPr lang="en-US" altLang="ko-KR" b="1" dirty="0"/>
              <a:t>Mapping Network</a:t>
            </a:r>
          </a:p>
          <a:p>
            <a:pPr lvl="1"/>
            <a:r>
              <a:rPr lang="en-US" altLang="ko-KR" b="1" dirty="0">
                <a:latin typeface="Calibri (본문)"/>
              </a:rPr>
              <a:t>Latent(z)</a:t>
            </a:r>
            <a:r>
              <a:rPr lang="ko-KR" altLang="en-US" b="1" dirty="0">
                <a:latin typeface="Calibri (본문)"/>
              </a:rPr>
              <a:t>를 그대로 사용하면 </a:t>
            </a:r>
            <a:r>
              <a:rPr lang="en-US" altLang="ko-KR" b="1" dirty="0">
                <a:latin typeface="Calibri (본문)"/>
              </a:rPr>
              <a:t>Dataset</a:t>
            </a:r>
            <a:r>
              <a:rPr lang="ko-KR" altLang="en-US" b="1" dirty="0">
                <a:latin typeface="Calibri (본문)"/>
              </a:rPr>
              <a:t>의</a:t>
            </a:r>
            <a:endParaRPr lang="en-US" altLang="ko-KR" b="1" dirty="0">
              <a:latin typeface="Calibri (본문)"/>
            </a:endParaRPr>
          </a:p>
          <a:p>
            <a:pPr marL="457200" lvl="1" indent="0">
              <a:buNone/>
            </a:pPr>
            <a:r>
              <a:rPr lang="ko-KR" altLang="en-US" b="1" dirty="0">
                <a:latin typeface="Calibri (본문)"/>
              </a:rPr>
              <a:t>확률분포를 따라야 한다</a:t>
            </a:r>
            <a:r>
              <a:rPr lang="en-US" altLang="ko-KR" b="1" dirty="0">
                <a:latin typeface="Calibri (본문)"/>
              </a:rPr>
              <a:t>.</a:t>
            </a:r>
          </a:p>
          <a:p>
            <a:pPr lvl="2"/>
            <a:r>
              <a:rPr lang="ko-KR" altLang="en-US" dirty="0">
                <a:latin typeface="Calibri (본문)"/>
              </a:rPr>
              <a:t>이럴 경우 원하는 </a:t>
            </a:r>
            <a:r>
              <a:rPr lang="en-US" altLang="ko-KR" dirty="0">
                <a:latin typeface="Calibri (본문)"/>
              </a:rPr>
              <a:t>Style</a:t>
            </a:r>
            <a:r>
              <a:rPr lang="ko-KR" altLang="en-US" dirty="0">
                <a:latin typeface="Calibri (본문)"/>
              </a:rPr>
              <a:t>을 낼 수 없다</a:t>
            </a:r>
            <a:r>
              <a:rPr lang="en-US" altLang="ko-KR" dirty="0">
                <a:latin typeface="Calibri (본문)"/>
              </a:rPr>
              <a:t>..</a:t>
            </a:r>
          </a:p>
          <a:p>
            <a:pPr lvl="2"/>
            <a:r>
              <a:rPr lang="en-US" altLang="ko-KR" dirty="0">
                <a:latin typeface="Calibri (본문)"/>
              </a:rPr>
              <a:t>Entanglement</a:t>
            </a:r>
            <a:r>
              <a:rPr lang="ko-KR" altLang="en-US" dirty="0">
                <a:latin typeface="Calibri (본문)"/>
              </a:rPr>
              <a:t>를 피할 수 없다</a:t>
            </a:r>
            <a:r>
              <a:rPr lang="en-US" altLang="ko-KR" dirty="0">
                <a:latin typeface="Calibri (본문)"/>
              </a:rPr>
              <a:t>.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  <a:p>
            <a:pPr marL="457200" lvl="1" indent="0">
              <a:buNone/>
            </a:pPr>
            <a:r>
              <a:rPr lang="en-US" altLang="ko-KR" b="1" dirty="0">
                <a:latin typeface="Calibri (본문)"/>
              </a:rPr>
              <a:t>	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A15483-6CD8-49D7-B538-D54B0360AD31}"/>
              </a:ext>
            </a:extLst>
          </p:cNvPr>
          <p:cNvGrpSpPr/>
          <p:nvPr/>
        </p:nvGrpSpPr>
        <p:grpSpPr>
          <a:xfrm>
            <a:off x="7032104" y="1727619"/>
            <a:ext cx="3367902" cy="3618536"/>
            <a:chOff x="6976570" y="1579361"/>
            <a:chExt cx="4592088" cy="446326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30E12F-2611-4D69-BDBC-59F43BA2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540" y="1660103"/>
              <a:ext cx="4412118" cy="438252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1F23A6E-ACCA-408A-8ACC-C5A8E77E5A06}"/>
                </a:ext>
              </a:extLst>
            </p:cNvPr>
            <p:cNvSpPr/>
            <p:nvPr/>
          </p:nvSpPr>
          <p:spPr>
            <a:xfrm>
              <a:off x="6976570" y="1579361"/>
              <a:ext cx="1656184" cy="438252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B8E43AD-08F7-4CDF-93D0-319FA088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3762909"/>
            <a:ext cx="3816424" cy="155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95ABC-DE31-4D61-9552-7C2D4BA4F049}"/>
              </a:ext>
            </a:extLst>
          </p:cNvPr>
          <p:cNvSpPr txBox="1"/>
          <p:nvPr/>
        </p:nvSpPr>
        <p:spPr>
          <a:xfrm>
            <a:off x="1667508" y="6308111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이런 이유로 </a:t>
            </a:r>
            <a:r>
              <a:rPr lang="en-US" altLang="ko-KR" sz="2400" b="1" dirty="0"/>
              <a:t>Style </a:t>
            </a:r>
            <a:r>
              <a:rPr lang="en-US" altLang="ko-KR" sz="2400" b="1" dirty="0">
                <a:latin typeface="Calibri (본문)"/>
              </a:rPr>
              <a:t>Mapping</a:t>
            </a:r>
            <a:r>
              <a:rPr lang="ko-KR" altLang="en-US" sz="2400" b="1" dirty="0">
                <a:latin typeface="Calibri (본문)"/>
              </a:rPr>
              <a:t>을 먼저 진행하는게 훨씬 효과적이다</a:t>
            </a:r>
            <a:r>
              <a:rPr lang="en-US" altLang="ko-KR" sz="2400" b="1" dirty="0">
                <a:latin typeface="Calibri (본문)"/>
              </a:rPr>
              <a:t>.</a:t>
            </a:r>
            <a:r>
              <a:rPr lang="ko-KR" altLang="en-US" sz="24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2AB9C-CCC3-4E9F-BBD7-4B7E82CFE6EB}"/>
              </a:ext>
            </a:extLst>
          </p:cNvPr>
          <p:cNvSpPr txBox="1"/>
          <p:nvPr/>
        </p:nvSpPr>
        <p:spPr>
          <a:xfrm>
            <a:off x="3306838" y="5502828"/>
            <a:ext cx="8856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0" i="0" dirty="0">
                <a:effectLst/>
                <a:latin typeface="Georgia" panose="02040502050405020303" pitchFamily="18" charset="0"/>
              </a:rPr>
              <a:t>Entangle</a:t>
            </a:r>
            <a:r>
              <a:rPr lang="en-US" altLang="ko-KR" sz="2000" b="1" i="0" dirty="0">
                <a:effectLst/>
                <a:latin typeface="Georgia" panose="02040502050405020303" pitchFamily="18" charset="0"/>
              </a:rPr>
              <a:t> : </a:t>
            </a:r>
            <a:r>
              <a:rPr lang="ko-KR" altLang="en-US" sz="2000" b="1" i="0" dirty="0">
                <a:effectLst/>
                <a:latin typeface="Georgia" panose="02040502050405020303" pitchFamily="18" charset="0"/>
              </a:rPr>
              <a:t>서로 얽혀 있어 특징 구분이 어렵다</a:t>
            </a:r>
            <a:endParaRPr lang="en-US" altLang="ko-KR" sz="2000" b="1" i="0" dirty="0">
              <a:effectLst/>
              <a:latin typeface="Georgia" panose="02040502050405020303" pitchFamily="18" charset="0"/>
            </a:endParaRPr>
          </a:p>
          <a:p>
            <a:r>
              <a:rPr lang="en-US" altLang="ko-KR" sz="2000" b="0" i="0" dirty="0">
                <a:effectLst/>
                <a:latin typeface="Georgia" panose="02040502050405020303" pitchFamily="18" charset="0"/>
              </a:rPr>
              <a:t>Disentangle</a:t>
            </a:r>
            <a:r>
              <a:rPr lang="en-US" altLang="ko-KR" sz="2000" b="1" dirty="0">
                <a:latin typeface="Georgia" panose="02040502050405020303" pitchFamily="18" charset="0"/>
              </a:rPr>
              <a:t> : style</a:t>
            </a:r>
            <a:r>
              <a:rPr lang="ko-KR" altLang="en-US" sz="2000" b="1" dirty="0">
                <a:latin typeface="Georgia" panose="02040502050405020303" pitchFamily="18" charset="0"/>
              </a:rPr>
              <a:t>들이 잘 구분 되어 있다</a:t>
            </a:r>
            <a:r>
              <a:rPr lang="en-US" altLang="ko-KR" sz="2000" b="1" dirty="0">
                <a:latin typeface="Georgia" panose="02040502050405020303" pitchFamily="18" charset="0"/>
              </a:rPr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2834492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i">
      <a:majorFont>
        <a:latin typeface="Calibri"/>
        <a:ea typeface="새굴림"/>
        <a:cs typeface=""/>
      </a:majorFont>
      <a:minorFont>
        <a:latin typeface="Calibri"/>
        <a:ea typeface="새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20543</TotalTime>
  <Words>848</Words>
  <Application>Microsoft Office PowerPoint</Application>
  <PresentationFormat>와이드스크린</PresentationFormat>
  <Paragraphs>208</Paragraphs>
  <Slides>34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Calibri (본문)</vt:lpstr>
      <vt:lpstr>Calibri (제목)</vt:lpstr>
      <vt:lpstr>charter</vt:lpstr>
      <vt:lpstr>맑은 고딕</vt:lpstr>
      <vt:lpstr>새굴림</vt:lpstr>
      <vt:lpstr>Arial</vt:lpstr>
      <vt:lpstr>Calibri</vt:lpstr>
      <vt:lpstr>Cambria Math</vt:lpstr>
      <vt:lpstr>Georgia</vt:lpstr>
      <vt:lpstr>Tahoma</vt:lpstr>
      <vt:lpstr>Wingdings</vt:lpstr>
      <vt:lpstr>연구실</vt:lpstr>
      <vt:lpstr>Style GAN 시리즈 </vt:lpstr>
      <vt:lpstr>Index</vt:lpstr>
      <vt:lpstr>도입 배경    </vt:lpstr>
      <vt:lpstr>도입 배경</vt:lpstr>
      <vt:lpstr>도입 배경</vt:lpstr>
      <vt:lpstr>도입 배경</vt:lpstr>
      <vt:lpstr>Style GAN    </vt:lpstr>
      <vt:lpstr>Style GAN</vt:lpstr>
      <vt:lpstr>Style GAN</vt:lpstr>
      <vt:lpstr>Style GAN</vt:lpstr>
      <vt:lpstr>Style GAN</vt:lpstr>
      <vt:lpstr>Style GAN</vt:lpstr>
      <vt:lpstr>Style GAN</vt:lpstr>
      <vt:lpstr>Style GAN</vt:lpstr>
      <vt:lpstr>Style GAN</vt:lpstr>
      <vt:lpstr>Style GAN2    </vt:lpstr>
      <vt:lpstr>Style GAN2</vt:lpstr>
      <vt:lpstr>Style GAN2</vt:lpstr>
      <vt:lpstr>Style GAN2</vt:lpstr>
      <vt:lpstr>Style GAN2</vt:lpstr>
      <vt:lpstr>Style GAN2</vt:lpstr>
      <vt:lpstr>Style GAN2</vt:lpstr>
      <vt:lpstr>평가 지표    </vt:lpstr>
      <vt:lpstr>평가 지표</vt:lpstr>
      <vt:lpstr>평가 지표</vt:lpstr>
      <vt:lpstr>평가 지표</vt:lpstr>
      <vt:lpstr>실험     </vt:lpstr>
      <vt:lpstr>실험</vt:lpstr>
      <vt:lpstr>실험</vt:lpstr>
      <vt:lpstr>실험</vt:lpstr>
      <vt:lpstr>실험</vt:lpstr>
      <vt:lpstr>실험</vt:lpstr>
      <vt:lpstr>결론     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 AND PLAY LANGUAGE MODELS:  A SIMPLE APPROACH TO CONTROLLED TEXT GENERATION</dc:title>
  <dc:creator>규열 정</dc:creator>
  <cp:lastModifiedBy>규열 정</cp:lastModifiedBy>
  <cp:revision>939</cp:revision>
  <dcterms:created xsi:type="dcterms:W3CDTF">2020-10-07T11:11:01Z</dcterms:created>
  <dcterms:modified xsi:type="dcterms:W3CDTF">2021-03-08T10:35:28Z</dcterms:modified>
</cp:coreProperties>
</file>